
<file path=[Content_Types].xml><?xml version="1.0" encoding="utf-8"?>
<Types xmlns="http://schemas.openxmlformats.org/package/2006/content-types">
  <Default Extension="png" ContentType="image/pn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3" r:id="rId1"/>
  </p:sldMasterIdLst>
  <p:notesMasterIdLst>
    <p:notesMasterId r:id="rId31"/>
  </p:notesMasterIdLst>
  <p:handoutMasterIdLst>
    <p:handoutMasterId r:id="rId32"/>
  </p:handoutMasterIdLst>
  <p:sldIdLst>
    <p:sldId id="705" r:id="rId2"/>
    <p:sldId id="789" r:id="rId3"/>
    <p:sldId id="615" r:id="rId4"/>
    <p:sldId id="722" r:id="rId5"/>
    <p:sldId id="858" r:id="rId6"/>
    <p:sldId id="725" r:id="rId7"/>
    <p:sldId id="780" r:id="rId8"/>
    <p:sldId id="869" r:id="rId9"/>
    <p:sldId id="775" r:id="rId10"/>
    <p:sldId id="857" r:id="rId11"/>
    <p:sldId id="792" r:id="rId12"/>
    <p:sldId id="793" r:id="rId13"/>
    <p:sldId id="815" r:id="rId14"/>
    <p:sldId id="794" r:id="rId15"/>
    <p:sldId id="797" r:id="rId16"/>
    <p:sldId id="798" r:id="rId17"/>
    <p:sldId id="862" r:id="rId18"/>
    <p:sldId id="855" r:id="rId19"/>
    <p:sldId id="870" r:id="rId20"/>
    <p:sldId id="806" r:id="rId21"/>
    <p:sldId id="859" r:id="rId22"/>
    <p:sldId id="809" r:id="rId23"/>
    <p:sldId id="810" r:id="rId24"/>
    <p:sldId id="856" r:id="rId25"/>
    <p:sldId id="868" r:id="rId26"/>
    <p:sldId id="873" r:id="rId27"/>
    <p:sldId id="860" r:id="rId28"/>
    <p:sldId id="827" r:id="rId29"/>
    <p:sldId id="788" r:id="rId30"/>
  </p:sldIdLst>
  <p:sldSz cx="9144000" cy="6858000" type="screen4x3"/>
  <p:notesSz cx="6794500" cy="9906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0">
          <p15:clr>
            <a:srgbClr val="A4A3A4"/>
          </p15:clr>
        </p15:guide>
        <p15:guide id="2" pos="214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Postiau Tony" initials="PT" lastIdx="5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2121FF"/>
    <a:srgbClr val="007A37"/>
    <a:srgbClr val="F48020"/>
    <a:srgbClr val="E76F0B"/>
    <a:srgbClr val="F7A45F"/>
    <a:srgbClr val="C9C400"/>
    <a:srgbClr val="FFECAF"/>
    <a:srgbClr val="2F2FFF"/>
    <a:srgbClr val="5757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EB344D84-9AFB-497E-A393-DC336BA19D2E}" styleName="Style moyen 3 - Accentuation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505E3EF-67EA-436B-97B2-0124C06EBD24}" styleName="Style moyen 4 - Accentuation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69C7853C-536D-4A76-A0AE-DD22124D55A5}" styleName="Style à thème 1 - Accentuation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659" autoAdjust="0"/>
    <p:restoredTop sz="93598" autoAdjust="0"/>
  </p:normalViewPr>
  <p:slideViewPr>
    <p:cSldViewPr>
      <p:cViewPr>
        <p:scale>
          <a:sx n="70" d="100"/>
          <a:sy n="70" d="100"/>
        </p:scale>
        <p:origin x="1901" y="24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511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2" d="100"/>
          <a:sy n="82" d="100"/>
        </p:scale>
        <p:origin x="-4013" y="-96"/>
      </p:cViewPr>
      <p:guideLst>
        <p:guide orient="horz" pos="3120"/>
        <p:guide pos="214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530" name="Rectangle 1026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59100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Times New Roman" pitchFamily="-107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406531" name="Rectangle 1027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8100" y="0"/>
            <a:ext cx="2959100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 New Roman" pitchFamily="-107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406532" name="Rectangle 1028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44038"/>
            <a:ext cx="2959100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Times New Roman" pitchFamily="-107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406533" name="Rectangle 1029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8100" y="9444038"/>
            <a:ext cx="2959100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 New Roman" charset="0"/>
              </a:defRPr>
            </a:lvl1pPr>
          </a:lstStyle>
          <a:p>
            <a:pPr>
              <a:defRPr/>
            </a:pPr>
            <a:fld id="{CB595702-CDBF-7F4C-80BD-5ECD6612D319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4717983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4813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58" tIns="46479" rIns="92958" bIns="46479" numCol="1" anchor="t" anchorCtr="0" compatLnSpc="1">
            <a:prstTxWarp prst="textNoShape">
              <a:avLst/>
            </a:prstTxWarp>
          </a:bodyPr>
          <a:lstStyle>
            <a:lvl1pPr defTabSz="930275">
              <a:defRPr sz="1200">
                <a:latin typeface="Arial" pitchFamily="-107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9318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48100" y="0"/>
            <a:ext cx="2944813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58" tIns="46479" rIns="92958" bIns="46479" numCol="1" anchor="t" anchorCtr="0" compatLnSpc="1">
            <a:prstTxWarp prst="textNoShape">
              <a:avLst/>
            </a:prstTxWarp>
          </a:bodyPr>
          <a:lstStyle>
            <a:lvl1pPr algn="r" defTabSz="930275">
              <a:defRPr sz="1200">
                <a:latin typeface="Arial" pitchFamily="-107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1638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20750" y="742950"/>
            <a:ext cx="4953000" cy="37147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9318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450" y="4705350"/>
            <a:ext cx="5435600" cy="445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58" tIns="46479" rIns="92958" bIns="4647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noProof="0"/>
              <a:t>Click to edit Master text styles</a:t>
            </a:r>
          </a:p>
          <a:p>
            <a:pPr lvl="1"/>
            <a:r>
              <a:rPr lang="fr-FR" noProof="0"/>
              <a:t>Second level</a:t>
            </a:r>
          </a:p>
          <a:p>
            <a:pPr lvl="2"/>
            <a:r>
              <a:rPr lang="fr-FR" noProof="0"/>
              <a:t>Third level</a:t>
            </a:r>
          </a:p>
          <a:p>
            <a:pPr lvl="3"/>
            <a:r>
              <a:rPr lang="fr-FR" noProof="0"/>
              <a:t>Fourth level</a:t>
            </a:r>
          </a:p>
          <a:p>
            <a:pPr lvl="4"/>
            <a:r>
              <a:rPr lang="fr-FR" noProof="0"/>
              <a:t>Fifth level</a:t>
            </a:r>
          </a:p>
        </p:txBody>
      </p:sp>
      <p:sp>
        <p:nvSpPr>
          <p:cNvPr id="9319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09113"/>
            <a:ext cx="2944813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58" tIns="46479" rIns="92958" bIns="46479" numCol="1" anchor="b" anchorCtr="0" compatLnSpc="1">
            <a:prstTxWarp prst="textNoShape">
              <a:avLst/>
            </a:prstTxWarp>
          </a:bodyPr>
          <a:lstStyle>
            <a:lvl1pPr defTabSz="930275">
              <a:defRPr sz="1200">
                <a:latin typeface="Arial" pitchFamily="-107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9319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8100" y="9409113"/>
            <a:ext cx="2944813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58" tIns="46479" rIns="92958" bIns="46479" numCol="1" anchor="b" anchorCtr="0" compatLnSpc="1">
            <a:prstTxWarp prst="textNoShape">
              <a:avLst/>
            </a:prstTxWarp>
          </a:bodyPr>
          <a:lstStyle>
            <a:lvl1pPr algn="r" defTabSz="930275">
              <a:defRPr sz="1200"/>
            </a:lvl1pPr>
          </a:lstStyle>
          <a:p>
            <a:pPr>
              <a:defRPr/>
            </a:pPr>
            <a:fld id="{FEDAF1F9-39BD-564C-A57A-FCBAE9EEBE01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3061798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7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7" charset="0"/>
        <a:ea typeface="ＭＳ Ｐゴシック" pitchFamily="-107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7" charset="0"/>
        <a:ea typeface="ＭＳ Ｐゴシック" pitchFamily="-107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7" charset="0"/>
        <a:ea typeface="ＭＳ Ｐゴシック" pitchFamily="-107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7" charset="0"/>
        <a:ea typeface="ＭＳ Ｐゴシック" pitchFamily="-107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30275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30275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30275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30275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302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87B955B-9B3C-2647-95FD-E9C749E36CDB}" type="slidenum">
              <a:rPr kumimoji="0" lang="fr-F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pPr marL="0" marR="0" lvl="0" indent="0" algn="r" defTabSz="93027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fr-FR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fr-FR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16202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EDAF1F9-39BD-564C-A57A-FCBAE9EEBE01}" type="slidenum">
              <a:rPr lang="fr-FR" smtClean="0"/>
              <a:pPr>
                <a:defRPr/>
              </a:pPr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180275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EDAF1F9-39BD-564C-A57A-FCBAE9EEBE01}" type="slidenum">
              <a:rPr lang="fr-FR" smtClean="0"/>
              <a:pPr>
                <a:defRPr/>
              </a:pPr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423048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02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EDAF1F9-39BD-564C-A57A-FCBAE9EEBE01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pPr marL="0" marR="0" lvl="0" indent="0" algn="r" defTabSz="93027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84419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02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EDAF1F9-39BD-564C-A57A-FCBAE9EEBE01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pPr marL="0" marR="0" lvl="0" indent="0" algn="r" defTabSz="93027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29038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02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EDAF1F9-39BD-564C-A57A-FCBAE9EEBE01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pPr marL="0" marR="0" lvl="0" indent="0" algn="r" defTabSz="93027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12881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02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EDAF1F9-39BD-564C-A57A-FCBAE9EEBE01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pPr marL="0" marR="0" lvl="0" indent="0" algn="r" defTabSz="93027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69738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02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EDAF1F9-39BD-564C-A57A-FCBAE9EEBE01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pPr marL="0" marR="0" lvl="0" indent="0" algn="r" defTabSz="93027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707762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 smtClean="0"/>
              <a:t>MA</a:t>
            </a:r>
            <a:r>
              <a:rPr lang="fr-BE" baseline="0" dirty="0" smtClean="0"/>
              <a:t> est indépendantes de SDL et réutilisable  </a:t>
            </a:r>
          </a:p>
          <a:p>
            <a:r>
              <a:rPr lang="fr-BE" baseline="0" dirty="0" smtClean="0"/>
              <a:t>Extensibilité -&gt; sur plusieurs aspects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02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EDAF1F9-39BD-564C-A57A-FCBAE9EEBE01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pPr marL="0" marR="0" lvl="0" indent="0" algn="r" defTabSz="93027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13411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02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EDAF1F9-39BD-564C-A57A-FCBAE9EEBE01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pPr marL="0" marR="0" lvl="0" indent="0" algn="r" defTabSz="93027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352407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02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B951E99-3993-EC42-9E2E-7C584BC1BD5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pPr marL="0" marR="0" lvl="0" indent="0" algn="r" defTabSz="93027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322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02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B951E99-3993-EC42-9E2E-7C584BC1BD5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pPr marL="0" marR="0" lvl="0" indent="0" algn="r" defTabSz="93027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466688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02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EDAF1F9-39BD-564C-A57A-FCBAE9EEBE01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pPr marL="0" marR="0" lvl="0" indent="0" algn="r" defTabSz="93027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158185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EDAF1F9-39BD-564C-A57A-FCBAE9EEBE01}" type="slidenum">
              <a:rPr lang="fr-FR" smtClean="0"/>
              <a:pPr>
                <a:defRPr/>
              </a:pPr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316752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02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EDAF1F9-39BD-564C-A57A-FCBAE9EEBE01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pPr marL="0" marR="0" lvl="0" indent="0" algn="r" defTabSz="93027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27925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02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EDAF1F9-39BD-564C-A57A-FCBAE9EEBE01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pPr marL="0" marR="0" lvl="0" indent="0" algn="r" defTabSz="93027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446985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02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EDAF1F9-39BD-564C-A57A-FCBAE9EEBE01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pPr marL="0" marR="0" lvl="0" indent="0" algn="r" defTabSz="93027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688860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02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B951E99-3993-EC42-9E2E-7C584BC1BD5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pPr marL="0" marR="0" lvl="0" indent="0" algn="r" defTabSz="93027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21332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800" dirty="0" smtClean="0"/>
          </a:p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02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EDAF1F9-39BD-564C-A57A-FCBAE9EEBE01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pPr marL="0" marR="0" lvl="0" indent="0" algn="r" defTabSz="93027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218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EDAF1F9-39BD-564C-A57A-FCBAE9EEBE01}" type="slidenum">
              <a:rPr lang="fr-FR" smtClean="0"/>
              <a:pPr>
                <a:defRPr/>
              </a:pPr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711357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02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B951E99-3993-EC42-9E2E-7C584BC1BD5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pPr marL="0" marR="0" lvl="0" indent="0" algn="r" defTabSz="93027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08932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EDAF1F9-39BD-564C-A57A-FCBAE9EEBE01}" type="slidenum">
              <a:rPr lang="fr-FR" smtClean="0"/>
              <a:pPr>
                <a:defRPr/>
              </a:pPr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916881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EDAF1F9-39BD-564C-A57A-FCBAE9EEBE01}" type="slidenum">
              <a:rPr lang="fr-FR" smtClean="0"/>
              <a:pPr>
                <a:defRPr/>
              </a:pPr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107629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l'idée est de considéré l'unicité de animations et des transformations pour fournir les alternatives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EDAF1F9-39BD-564C-A57A-FCBAE9EEBE01}" type="slidenum">
              <a:rPr lang="fr-FR" smtClean="0"/>
              <a:pPr>
                <a:defRPr/>
              </a:pPr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411731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EDAF1F9-39BD-564C-A57A-FCBAE9EEBE01}" type="slidenum">
              <a:rPr lang="fr-FR" smtClean="0"/>
              <a:pPr>
                <a:defRPr/>
              </a:pPr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555457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02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B951E99-3993-EC42-9E2E-7C584BC1BD5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pPr marL="0" marR="0" lvl="0" indent="0" algn="r" defTabSz="93027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09979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UNamur::TITLE-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contenu 2"/>
          <p:cNvSpPr>
            <a:spLocks noGrp="1"/>
          </p:cNvSpPr>
          <p:nvPr>
            <p:ph idx="1"/>
          </p:nvPr>
        </p:nvSpPr>
        <p:spPr>
          <a:xfrm>
            <a:off x="414000" y="0"/>
            <a:ext cx="8280000" cy="4554000"/>
          </a:xfrm>
          <a:prstGeom prst="rect">
            <a:avLst/>
          </a:prstGeom>
          <a:noFill/>
        </p:spPr>
        <p:txBody>
          <a:bodyPr anchor="ctr" anchorCtr="0"/>
          <a:lstStyle>
            <a:lvl1pPr algn="ctr">
              <a:lnSpc>
                <a:spcPct val="80000"/>
              </a:lnSpc>
              <a:spcAft>
                <a:spcPts val="0"/>
              </a:spcAft>
              <a:buClr>
                <a:srgbClr val="FF6600"/>
              </a:buClr>
              <a:buNone/>
              <a:defRPr sz="3500" b="0" i="0">
                <a:solidFill>
                  <a:schemeClr val="bg1"/>
                </a:solidFill>
                <a:latin typeface="Verdana"/>
                <a:cs typeface="Verdana"/>
              </a:defRPr>
            </a:lvl1pPr>
            <a:lvl2pPr marL="457200" indent="0" algn="ctr">
              <a:buClr>
                <a:srgbClr val="FF6600"/>
              </a:buClr>
              <a:buFontTx/>
              <a:buNone/>
              <a:defRPr sz="2500" b="0" i="0">
                <a:solidFill>
                  <a:schemeClr val="bg1"/>
                </a:solidFill>
                <a:latin typeface="Verdana"/>
                <a:cs typeface="Verdana"/>
              </a:defRPr>
            </a:lvl2pPr>
            <a:lvl3pPr>
              <a:buClr>
                <a:srgbClr val="FF6600"/>
              </a:buClr>
              <a:defRPr b="0" i="0">
                <a:latin typeface="Frutiger LT Std 45 Light"/>
                <a:cs typeface="Frutiger LT Std 45 Light"/>
              </a:defRPr>
            </a:lvl3pPr>
            <a:lvl4pPr>
              <a:buClr>
                <a:srgbClr val="FF6600"/>
              </a:buClr>
              <a:defRPr b="0" i="0">
                <a:latin typeface="Frutiger LT Std 45 Light"/>
                <a:cs typeface="Frutiger LT Std 45 Light"/>
              </a:defRPr>
            </a:lvl4pPr>
            <a:lvl5pPr>
              <a:buClr>
                <a:srgbClr val="FF6600"/>
              </a:buClr>
              <a:defRPr b="0" i="0">
                <a:latin typeface="Frutiger LT Std 45 Light"/>
                <a:cs typeface="Frutiger LT Std 45 Light"/>
              </a:defRPr>
            </a:lvl5pPr>
          </a:lstStyle>
          <a:p>
            <a:pPr lvl="0"/>
            <a:r>
              <a:rPr lang="fr-FR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215760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UNamur::TEXT+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91300"/>
            <a:ext cx="914400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310200"/>
            <a:ext cx="8229600" cy="790787"/>
          </a:xfrm>
          <a:prstGeom prst="rect">
            <a:avLst/>
          </a:prstGeom>
        </p:spPr>
        <p:txBody>
          <a:bodyPr vert="horz"/>
          <a:lstStyle>
            <a:lvl1pPr>
              <a:defRPr sz="4800" b="1">
                <a:solidFill>
                  <a:srgbClr val="00B050"/>
                </a:solidFill>
              </a:defRPr>
            </a:lvl1pPr>
          </a:lstStyle>
          <a:p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Master </a:t>
            </a:r>
            <a:r>
              <a:rPr lang="fr-FR" dirty="0" err="1" smtClean="0"/>
              <a:t>title</a:t>
            </a:r>
            <a:r>
              <a:rPr lang="fr-FR" dirty="0" smtClean="0"/>
              <a:t> style</a:t>
            </a:r>
            <a:endParaRPr lang="en-US" dirty="0"/>
          </a:p>
        </p:txBody>
      </p:sp>
      <p:sp>
        <p:nvSpPr>
          <p:cNvPr id="7" name="Espace réservé du contenu 2"/>
          <p:cNvSpPr>
            <a:spLocks noGrp="1"/>
          </p:cNvSpPr>
          <p:nvPr>
            <p:ph idx="1"/>
          </p:nvPr>
        </p:nvSpPr>
        <p:spPr>
          <a:xfrm>
            <a:off x="457200" y="1388282"/>
            <a:ext cx="4283968" cy="5058078"/>
          </a:xfrm>
          <a:prstGeom prst="rect">
            <a:avLst/>
          </a:prstGeom>
        </p:spPr>
        <p:txBody>
          <a:bodyPr/>
          <a:lstStyle>
            <a:lvl1pPr marL="0" indent="0" algn="l">
              <a:buClr>
                <a:srgbClr val="305291"/>
              </a:buClr>
              <a:buFont typeface="Arial"/>
              <a:buNone/>
              <a:defRPr sz="2700">
                <a:solidFill>
                  <a:srgbClr val="474746"/>
                </a:solidFill>
                <a:latin typeface="+mj-lt"/>
              </a:defRPr>
            </a:lvl1pPr>
            <a:lvl2pPr marL="183600" indent="0" algn="l">
              <a:buClr>
                <a:srgbClr val="41A336"/>
              </a:buClr>
              <a:buFontTx/>
              <a:buNone/>
              <a:defRPr sz="2000" b="0" i="0">
                <a:solidFill>
                  <a:srgbClr val="2E3135"/>
                </a:solidFill>
                <a:latin typeface="Verdana"/>
                <a:cs typeface="Verdana"/>
              </a:defRPr>
            </a:lvl2pPr>
            <a:lvl3pPr marL="439200" indent="0" algn="l">
              <a:buClr>
                <a:srgbClr val="41A336"/>
              </a:buClr>
              <a:buFontTx/>
              <a:buNone/>
              <a:defRPr sz="2000" b="0" i="0">
                <a:solidFill>
                  <a:srgbClr val="2E3135"/>
                </a:solidFill>
                <a:latin typeface="Verdana"/>
                <a:cs typeface="Verdana"/>
              </a:defRPr>
            </a:lvl3pPr>
            <a:lvl4pPr marL="673200" indent="0" algn="l">
              <a:buClr>
                <a:srgbClr val="41A336"/>
              </a:buClr>
              <a:buFontTx/>
              <a:buNone/>
              <a:defRPr sz="1800" b="0" i="0">
                <a:solidFill>
                  <a:srgbClr val="2E3135"/>
                </a:solidFill>
                <a:latin typeface="Verdana"/>
                <a:cs typeface="Verdana"/>
              </a:defRPr>
            </a:lvl4pPr>
            <a:lvl5pPr marL="1530000" indent="-228600" algn="l">
              <a:buClr>
                <a:srgbClr val="41A336"/>
              </a:buClr>
              <a:buFont typeface="Arial"/>
              <a:buChar char="•"/>
              <a:defRPr sz="1000" b="0" i="0">
                <a:solidFill>
                  <a:srgbClr val="2E3135"/>
                </a:solidFill>
                <a:latin typeface="Verdana"/>
                <a:cs typeface="Verdana"/>
              </a:defRPr>
            </a:lvl5pPr>
          </a:lstStyle>
          <a:p>
            <a:pPr lvl="0"/>
            <a:r>
              <a:rPr lang="fr-FR" dirty="0" smtClean="0"/>
              <a:t>Modifiez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</p:txBody>
      </p:sp>
      <p:pic>
        <p:nvPicPr>
          <p:cNvPr id="8" name="Imag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0" y="-3652"/>
            <a:ext cx="914400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Espace réservé du numéro de diapositive 5"/>
          <p:cNvSpPr>
            <a:spLocks noGrp="1"/>
          </p:cNvSpPr>
          <p:nvPr>
            <p:ph type="sldNum" sz="quarter" idx="10"/>
          </p:nvPr>
        </p:nvSpPr>
        <p:spPr>
          <a:xfrm>
            <a:off x="7727400" y="6591300"/>
            <a:ext cx="1416600" cy="266700"/>
          </a:xfrm>
          <a:prstGeom prst="rect">
            <a:avLst/>
          </a:prstGeom>
        </p:spPr>
        <p:txBody>
          <a:bodyPr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1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>
              <a:defRPr/>
            </a:pPr>
            <a:fld id="{326C6059-A255-C24B-AAEC-93A3405961B0}" type="slidenum">
              <a:rPr lang="en-US" smtClean="0"/>
              <a:pPr>
                <a:defRPr/>
              </a:pPr>
              <a:t>‹N°›</a:t>
            </a:fld>
            <a:endParaRPr lang="en-US" dirty="0"/>
          </a:p>
        </p:txBody>
      </p:sp>
      <p:cxnSp>
        <p:nvCxnSpPr>
          <p:cNvPr id="4" name="Connecteur droit 3"/>
          <p:cNvCxnSpPr/>
          <p:nvPr userDrawn="1"/>
        </p:nvCxnSpPr>
        <p:spPr>
          <a:xfrm>
            <a:off x="457200" y="1196752"/>
            <a:ext cx="8229600" cy="0"/>
          </a:xfrm>
          <a:prstGeom prst="line">
            <a:avLst/>
          </a:prstGeom>
          <a:ln w="50800">
            <a:solidFill>
              <a:srgbClr val="92D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3164580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UNamur::TEXT-FUL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91300"/>
            <a:ext cx="914400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Espace réservé du numéro de diapositive 5"/>
          <p:cNvSpPr>
            <a:spLocks noGrp="1"/>
          </p:cNvSpPr>
          <p:nvPr>
            <p:ph type="sldNum" sz="quarter" idx="10"/>
          </p:nvPr>
        </p:nvSpPr>
        <p:spPr>
          <a:xfrm>
            <a:off x="7727400" y="6591300"/>
            <a:ext cx="1416600" cy="266700"/>
          </a:xfrm>
          <a:prstGeom prst="rect">
            <a:avLst/>
          </a:prstGeom>
        </p:spPr>
        <p:txBody>
          <a:bodyPr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1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>
              <a:defRPr/>
            </a:pPr>
            <a:fld id="{326C6059-A255-C24B-AAEC-93A3405961B0}" type="slidenum">
              <a:rPr lang="en-US" smtClean="0"/>
              <a:pPr>
                <a:defRPr/>
              </a:pPr>
              <a:t>‹N°›</a:t>
            </a:fld>
            <a:endParaRPr lang="en-US" dirty="0"/>
          </a:p>
        </p:txBody>
      </p:sp>
      <p:sp>
        <p:nvSpPr>
          <p:cNvPr id="11" name="Espace réservé du contenu 2"/>
          <p:cNvSpPr txBox="1">
            <a:spLocks/>
          </p:cNvSpPr>
          <p:nvPr userDrawn="1"/>
        </p:nvSpPr>
        <p:spPr>
          <a:xfrm>
            <a:off x="457200" y="6559023"/>
            <a:ext cx="8229600" cy="233362"/>
          </a:xfrm>
          <a:prstGeom prst="rect">
            <a:avLst/>
          </a:prstGeom>
          <a:noFill/>
        </p:spPr>
        <p:txBody>
          <a:bodyPr lIns="0" tIns="0" rIns="0" bIns="0" anchor="b"/>
          <a:lstStyle>
            <a:lvl1pPr marL="342900" indent="-342900" algn="r" defTabSz="457200" rtl="0" eaLnBrk="1" latinLnBrk="0" hangingPunct="1">
              <a:spcBef>
                <a:spcPct val="20000"/>
              </a:spcBef>
              <a:spcAft>
                <a:spcPts val="0"/>
              </a:spcAft>
              <a:buClr>
                <a:srgbClr val="FF6600"/>
              </a:buClr>
              <a:buFont typeface="Arial"/>
              <a:buNone/>
              <a:defRPr sz="2500" b="0" i="0" kern="1200">
                <a:solidFill>
                  <a:srgbClr val="211D61"/>
                </a:solidFill>
                <a:latin typeface="+mj-lt"/>
                <a:ea typeface="+mn-ea"/>
                <a:cs typeface="Frutiger LT Std 55 Roman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FF6600"/>
              </a:buClr>
              <a:buFont typeface="Arial"/>
              <a:buChar char="–"/>
              <a:defRPr sz="2800" b="0" i="0" kern="1200">
                <a:solidFill>
                  <a:schemeClr val="tx1"/>
                </a:solidFill>
                <a:latin typeface="Frutiger LT Std 45 Light"/>
                <a:ea typeface="+mn-ea"/>
                <a:cs typeface="Frutiger LT Std 45 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FF6600"/>
              </a:buClr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Frutiger LT Std 45 Light"/>
                <a:ea typeface="+mn-ea"/>
                <a:cs typeface="Frutiger LT Std 45 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FF6600"/>
              </a:buClr>
              <a:buFont typeface="Arial"/>
              <a:buChar char="–"/>
              <a:defRPr sz="2000" b="0" i="0" kern="1200">
                <a:solidFill>
                  <a:schemeClr val="tx1"/>
                </a:solidFill>
                <a:latin typeface="Frutiger LT Std 45 Light"/>
                <a:ea typeface="+mn-ea"/>
                <a:cs typeface="Frutiger LT Std 45 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FF6600"/>
              </a:buClr>
              <a:buFont typeface="Arial"/>
              <a:buChar char="»"/>
              <a:defRPr sz="2000" b="0" i="0" kern="1200">
                <a:solidFill>
                  <a:schemeClr val="tx1"/>
                </a:solidFill>
                <a:latin typeface="Frutiger LT Std 45 Light"/>
                <a:ea typeface="+mn-ea"/>
                <a:cs typeface="Frutiger LT Std 45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defRPr/>
            </a:pPr>
            <a:r>
              <a:rPr lang="nl-BE" sz="800" dirty="0" smtClean="0">
                <a:solidFill>
                  <a:schemeClr val="bg1"/>
                </a:solidFill>
                <a:latin typeface="Verdana"/>
                <a:cs typeface="Verdana"/>
              </a:rPr>
              <a:t>www.unamur.be</a:t>
            </a:r>
            <a:endParaRPr lang="fr-FR" sz="800" dirty="0">
              <a:solidFill>
                <a:schemeClr val="bg1"/>
              </a:solidFill>
              <a:latin typeface="Verdana"/>
              <a:cs typeface="Verdana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309690"/>
            <a:ext cx="8229600" cy="790787"/>
          </a:xfrm>
          <a:prstGeom prst="rect">
            <a:avLst/>
          </a:prstGeom>
        </p:spPr>
        <p:txBody>
          <a:bodyPr vert="horz"/>
          <a:lstStyle>
            <a:lvl1pPr>
              <a:defRPr sz="4800" b="1">
                <a:solidFill>
                  <a:srgbClr val="00B050"/>
                </a:solidFill>
              </a:defRPr>
            </a:lvl1pPr>
          </a:lstStyle>
          <a:p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Master </a:t>
            </a:r>
            <a:r>
              <a:rPr lang="fr-FR" dirty="0" err="1" smtClean="0"/>
              <a:t>title</a:t>
            </a:r>
            <a:r>
              <a:rPr lang="fr-FR" dirty="0" smtClean="0"/>
              <a:t> style</a:t>
            </a:r>
            <a:endParaRPr lang="en-US" dirty="0"/>
          </a:p>
        </p:txBody>
      </p:sp>
      <p:sp>
        <p:nvSpPr>
          <p:cNvPr id="7" name="Espace réservé du contenu 2"/>
          <p:cNvSpPr>
            <a:spLocks noGrp="1"/>
          </p:cNvSpPr>
          <p:nvPr>
            <p:ph idx="1"/>
          </p:nvPr>
        </p:nvSpPr>
        <p:spPr>
          <a:xfrm>
            <a:off x="457200" y="1388282"/>
            <a:ext cx="8229600" cy="5058078"/>
          </a:xfrm>
          <a:prstGeom prst="rect">
            <a:avLst/>
          </a:prstGeom>
        </p:spPr>
        <p:txBody>
          <a:bodyPr/>
          <a:lstStyle>
            <a:lvl1pPr marL="0" indent="0" algn="l">
              <a:buClr>
                <a:srgbClr val="305291"/>
              </a:buClr>
              <a:buFont typeface="Arial"/>
              <a:buNone/>
              <a:defRPr sz="2700">
                <a:solidFill>
                  <a:srgbClr val="474746"/>
                </a:solidFill>
                <a:latin typeface="+mj-lt"/>
              </a:defRPr>
            </a:lvl1pPr>
            <a:lvl2pPr marL="183600" indent="0" algn="l">
              <a:buClr>
                <a:srgbClr val="41A336"/>
              </a:buClr>
              <a:buFontTx/>
              <a:buNone/>
              <a:defRPr sz="2000" b="0" i="0">
                <a:solidFill>
                  <a:srgbClr val="2E3135"/>
                </a:solidFill>
                <a:latin typeface="Verdana"/>
                <a:cs typeface="Verdana"/>
              </a:defRPr>
            </a:lvl2pPr>
            <a:lvl3pPr marL="439200" indent="0" algn="l">
              <a:buClr>
                <a:srgbClr val="41A336"/>
              </a:buClr>
              <a:buFontTx/>
              <a:buNone/>
              <a:defRPr sz="2000" b="0" i="0">
                <a:solidFill>
                  <a:srgbClr val="2E3135"/>
                </a:solidFill>
                <a:latin typeface="Verdana"/>
                <a:cs typeface="Verdana"/>
              </a:defRPr>
            </a:lvl3pPr>
            <a:lvl4pPr marL="673200" indent="0" algn="l">
              <a:buClr>
                <a:srgbClr val="41A336"/>
              </a:buClr>
              <a:buFontTx/>
              <a:buNone/>
              <a:defRPr sz="1800" b="0" i="0">
                <a:solidFill>
                  <a:srgbClr val="2E3135"/>
                </a:solidFill>
                <a:latin typeface="Verdana"/>
                <a:cs typeface="Verdana"/>
              </a:defRPr>
            </a:lvl4pPr>
            <a:lvl5pPr marL="1530000" indent="-228600" algn="l">
              <a:buClr>
                <a:srgbClr val="41A336"/>
              </a:buClr>
              <a:buFont typeface="Arial"/>
              <a:buChar char="•"/>
              <a:defRPr sz="1000" b="0" i="0">
                <a:solidFill>
                  <a:srgbClr val="2E3135"/>
                </a:solidFill>
                <a:latin typeface="Verdana"/>
                <a:cs typeface="Verdana"/>
              </a:defRPr>
            </a:lvl5pPr>
          </a:lstStyle>
          <a:p>
            <a:pPr lvl="0"/>
            <a:r>
              <a:rPr lang="fr-FR" dirty="0" smtClean="0"/>
              <a:t>Modifiez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</p:txBody>
      </p:sp>
      <p:pic>
        <p:nvPicPr>
          <p:cNvPr id="8" name="Imag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0" y="-8200"/>
            <a:ext cx="914400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" name="Connecteur droit 9"/>
          <p:cNvCxnSpPr/>
          <p:nvPr userDrawn="1"/>
        </p:nvCxnSpPr>
        <p:spPr>
          <a:xfrm>
            <a:off x="457200" y="1196752"/>
            <a:ext cx="8229600" cy="0"/>
          </a:xfrm>
          <a:prstGeom prst="line">
            <a:avLst/>
          </a:prstGeom>
          <a:ln w="50800">
            <a:solidFill>
              <a:srgbClr val="92D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60143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UNamur::IMAGE-FUL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91300"/>
            <a:ext cx="914400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Espace réservé du numéro de diapositive 5"/>
          <p:cNvSpPr>
            <a:spLocks noGrp="1"/>
          </p:cNvSpPr>
          <p:nvPr>
            <p:ph type="sldNum" sz="quarter" idx="10"/>
          </p:nvPr>
        </p:nvSpPr>
        <p:spPr>
          <a:xfrm>
            <a:off x="7727400" y="6591300"/>
            <a:ext cx="1416600" cy="266700"/>
          </a:xfrm>
          <a:prstGeom prst="rect">
            <a:avLst/>
          </a:prstGeom>
        </p:spPr>
        <p:txBody>
          <a:bodyPr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1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>
              <a:defRPr/>
            </a:pPr>
            <a:fld id="{326C6059-A255-C24B-AAEC-93A3405961B0}" type="slidenum">
              <a:rPr lang="en-US" smtClean="0"/>
              <a:pPr>
                <a:defRPr/>
              </a:pPr>
              <a:t>‹N°›</a:t>
            </a:fld>
            <a:endParaRPr lang="en-US" dirty="0"/>
          </a:p>
        </p:txBody>
      </p:sp>
      <p:sp>
        <p:nvSpPr>
          <p:cNvPr id="11" name="Espace réservé du contenu 2"/>
          <p:cNvSpPr txBox="1">
            <a:spLocks/>
          </p:cNvSpPr>
          <p:nvPr userDrawn="1"/>
        </p:nvSpPr>
        <p:spPr>
          <a:xfrm>
            <a:off x="457200" y="6559023"/>
            <a:ext cx="8229600" cy="233362"/>
          </a:xfrm>
          <a:prstGeom prst="rect">
            <a:avLst/>
          </a:prstGeom>
          <a:noFill/>
        </p:spPr>
        <p:txBody>
          <a:bodyPr lIns="0" tIns="0" rIns="0" bIns="0" anchor="b"/>
          <a:lstStyle>
            <a:lvl1pPr marL="342900" indent="-342900" algn="r" defTabSz="457200" rtl="0" eaLnBrk="1" latinLnBrk="0" hangingPunct="1">
              <a:spcBef>
                <a:spcPct val="20000"/>
              </a:spcBef>
              <a:spcAft>
                <a:spcPts val="0"/>
              </a:spcAft>
              <a:buClr>
                <a:srgbClr val="FF6600"/>
              </a:buClr>
              <a:buFont typeface="Arial"/>
              <a:buNone/>
              <a:defRPr sz="2500" b="0" i="0" kern="1200">
                <a:solidFill>
                  <a:srgbClr val="211D61"/>
                </a:solidFill>
                <a:latin typeface="+mj-lt"/>
                <a:ea typeface="+mn-ea"/>
                <a:cs typeface="Frutiger LT Std 55 Roman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FF6600"/>
              </a:buClr>
              <a:buFont typeface="Arial"/>
              <a:buChar char="–"/>
              <a:defRPr sz="2800" b="0" i="0" kern="1200">
                <a:solidFill>
                  <a:schemeClr val="tx1"/>
                </a:solidFill>
                <a:latin typeface="Frutiger LT Std 45 Light"/>
                <a:ea typeface="+mn-ea"/>
                <a:cs typeface="Frutiger LT Std 45 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FF6600"/>
              </a:buClr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Frutiger LT Std 45 Light"/>
                <a:ea typeface="+mn-ea"/>
                <a:cs typeface="Frutiger LT Std 45 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FF6600"/>
              </a:buClr>
              <a:buFont typeface="Arial"/>
              <a:buChar char="–"/>
              <a:defRPr sz="2000" b="0" i="0" kern="1200">
                <a:solidFill>
                  <a:schemeClr val="tx1"/>
                </a:solidFill>
                <a:latin typeface="Frutiger LT Std 45 Light"/>
                <a:ea typeface="+mn-ea"/>
                <a:cs typeface="Frutiger LT Std 45 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FF6600"/>
              </a:buClr>
              <a:buFont typeface="Arial"/>
              <a:buChar char="»"/>
              <a:defRPr sz="2000" b="0" i="0" kern="1200">
                <a:solidFill>
                  <a:schemeClr val="tx1"/>
                </a:solidFill>
                <a:latin typeface="Frutiger LT Std 45 Light"/>
                <a:ea typeface="+mn-ea"/>
                <a:cs typeface="Frutiger LT Std 45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defRPr/>
            </a:pPr>
            <a:r>
              <a:rPr lang="nl-BE" sz="800" dirty="0" smtClean="0">
                <a:solidFill>
                  <a:schemeClr val="bg1"/>
                </a:solidFill>
                <a:latin typeface="Verdana"/>
                <a:cs typeface="Verdana"/>
              </a:rPr>
              <a:t>www.unamur.be</a:t>
            </a:r>
            <a:endParaRPr lang="fr-FR" sz="800" dirty="0">
              <a:solidFill>
                <a:schemeClr val="bg1"/>
              </a:solidFill>
              <a:latin typeface="Verdana"/>
              <a:cs typeface="Verdana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314217"/>
            <a:ext cx="8229600" cy="790787"/>
          </a:xfrm>
          <a:prstGeom prst="rect">
            <a:avLst/>
          </a:prstGeom>
        </p:spPr>
        <p:txBody>
          <a:bodyPr vert="horz"/>
          <a:lstStyle>
            <a:lvl1pPr>
              <a:defRPr sz="4800" b="1">
                <a:solidFill>
                  <a:srgbClr val="00B050"/>
                </a:solidFill>
              </a:defRPr>
            </a:lvl1pPr>
          </a:lstStyle>
          <a:p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Master </a:t>
            </a:r>
            <a:r>
              <a:rPr lang="fr-FR" dirty="0" err="1" smtClean="0"/>
              <a:t>title</a:t>
            </a:r>
            <a:r>
              <a:rPr lang="fr-FR" dirty="0" smtClean="0"/>
              <a:t> style</a:t>
            </a:r>
            <a:endParaRPr lang="en-US" dirty="0"/>
          </a:p>
        </p:txBody>
      </p:sp>
      <p:pic>
        <p:nvPicPr>
          <p:cNvPr id="8" name="Imag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0" y="0"/>
            <a:ext cx="914400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" name="Connecteur droit 9"/>
          <p:cNvCxnSpPr/>
          <p:nvPr userDrawn="1"/>
        </p:nvCxnSpPr>
        <p:spPr>
          <a:xfrm>
            <a:off x="457200" y="1196752"/>
            <a:ext cx="8229600" cy="0"/>
          </a:xfrm>
          <a:prstGeom prst="line">
            <a:avLst/>
          </a:prstGeom>
          <a:ln w="50800">
            <a:solidFill>
              <a:srgbClr val="92D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12819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UNamur::TITLE-SEC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91300"/>
            <a:ext cx="914400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Espace réservé du numéro de diapositive 5"/>
          <p:cNvSpPr>
            <a:spLocks noGrp="1"/>
          </p:cNvSpPr>
          <p:nvPr>
            <p:ph type="sldNum" sz="quarter" idx="10"/>
          </p:nvPr>
        </p:nvSpPr>
        <p:spPr>
          <a:xfrm>
            <a:off x="7727400" y="6591300"/>
            <a:ext cx="1416600" cy="266700"/>
          </a:xfrm>
          <a:prstGeom prst="rect">
            <a:avLst/>
          </a:prstGeom>
        </p:spPr>
        <p:txBody>
          <a:bodyPr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1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>
              <a:defRPr/>
            </a:pPr>
            <a:fld id="{326C6059-A255-C24B-AAEC-93A3405961B0}" type="slidenum">
              <a:rPr lang="en-US" smtClean="0"/>
              <a:pPr>
                <a:defRPr/>
              </a:pPr>
              <a:t>‹N°›</a:t>
            </a:fld>
            <a:endParaRPr lang="en-US" dirty="0"/>
          </a:p>
        </p:txBody>
      </p:sp>
      <p:sp>
        <p:nvSpPr>
          <p:cNvPr id="11" name="Espace réservé du contenu 2"/>
          <p:cNvSpPr txBox="1">
            <a:spLocks/>
          </p:cNvSpPr>
          <p:nvPr userDrawn="1"/>
        </p:nvSpPr>
        <p:spPr>
          <a:xfrm>
            <a:off x="457200" y="6559023"/>
            <a:ext cx="8229600" cy="233362"/>
          </a:xfrm>
          <a:prstGeom prst="rect">
            <a:avLst/>
          </a:prstGeom>
          <a:noFill/>
        </p:spPr>
        <p:txBody>
          <a:bodyPr lIns="0" tIns="0" rIns="0" bIns="0" anchor="b"/>
          <a:lstStyle>
            <a:lvl1pPr marL="342900" indent="-342900" algn="r" defTabSz="457200" rtl="0" eaLnBrk="1" latinLnBrk="0" hangingPunct="1">
              <a:spcBef>
                <a:spcPct val="20000"/>
              </a:spcBef>
              <a:spcAft>
                <a:spcPts val="0"/>
              </a:spcAft>
              <a:buClr>
                <a:srgbClr val="FF6600"/>
              </a:buClr>
              <a:buFont typeface="Arial"/>
              <a:buNone/>
              <a:defRPr sz="2500" b="0" i="0" kern="1200">
                <a:solidFill>
                  <a:srgbClr val="211D61"/>
                </a:solidFill>
                <a:latin typeface="+mj-lt"/>
                <a:ea typeface="+mn-ea"/>
                <a:cs typeface="Frutiger LT Std 55 Roman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FF6600"/>
              </a:buClr>
              <a:buFont typeface="Arial"/>
              <a:buChar char="–"/>
              <a:defRPr sz="2800" b="0" i="0" kern="1200">
                <a:solidFill>
                  <a:schemeClr val="tx1"/>
                </a:solidFill>
                <a:latin typeface="Frutiger LT Std 45 Light"/>
                <a:ea typeface="+mn-ea"/>
                <a:cs typeface="Frutiger LT Std 45 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FF6600"/>
              </a:buClr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Frutiger LT Std 45 Light"/>
                <a:ea typeface="+mn-ea"/>
                <a:cs typeface="Frutiger LT Std 45 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FF6600"/>
              </a:buClr>
              <a:buFont typeface="Arial"/>
              <a:buChar char="–"/>
              <a:defRPr sz="2000" b="0" i="0" kern="1200">
                <a:solidFill>
                  <a:schemeClr val="tx1"/>
                </a:solidFill>
                <a:latin typeface="Frutiger LT Std 45 Light"/>
                <a:ea typeface="+mn-ea"/>
                <a:cs typeface="Frutiger LT Std 45 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FF6600"/>
              </a:buClr>
              <a:buFont typeface="Arial"/>
              <a:buChar char="»"/>
              <a:defRPr sz="2000" b="0" i="0" kern="1200">
                <a:solidFill>
                  <a:schemeClr val="tx1"/>
                </a:solidFill>
                <a:latin typeface="Frutiger LT Std 45 Light"/>
                <a:ea typeface="+mn-ea"/>
                <a:cs typeface="Frutiger LT Std 45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defRPr/>
            </a:pPr>
            <a:r>
              <a:rPr lang="nl-BE" sz="800" dirty="0" smtClean="0">
                <a:solidFill>
                  <a:schemeClr val="bg1"/>
                </a:solidFill>
                <a:latin typeface="Verdana"/>
                <a:cs typeface="Verdana"/>
              </a:rPr>
              <a:t>www.unamur.be</a:t>
            </a:r>
            <a:endParaRPr lang="fr-FR" sz="800" dirty="0">
              <a:solidFill>
                <a:schemeClr val="bg1"/>
              </a:solidFill>
              <a:latin typeface="Verdana"/>
              <a:cs typeface="Verdana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55576" y="2389261"/>
            <a:ext cx="7632848" cy="2047200"/>
          </a:xfrm>
          <a:prstGeom prst="rect">
            <a:avLst/>
          </a:prstGeom>
          <a:ln w="63500" cmpd="tri">
            <a:solidFill>
              <a:srgbClr val="00B050"/>
            </a:solidFill>
          </a:ln>
        </p:spPr>
        <p:txBody>
          <a:bodyPr vert="horz" anchor="ctr" anchorCtr="1"/>
          <a:lstStyle>
            <a:lvl1pPr>
              <a:defRPr sz="4800" b="1">
                <a:solidFill>
                  <a:srgbClr val="00B050"/>
                </a:solidFill>
              </a:defRPr>
            </a:lvl1pPr>
          </a:lstStyle>
          <a:p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Master </a:t>
            </a:r>
            <a:r>
              <a:rPr lang="fr-FR" dirty="0" err="1" smtClean="0"/>
              <a:t>title</a:t>
            </a:r>
            <a:r>
              <a:rPr lang="fr-FR" dirty="0" smtClean="0"/>
              <a:t> style</a:t>
            </a:r>
            <a:endParaRPr lang="en-US" dirty="0"/>
          </a:p>
        </p:txBody>
      </p:sp>
      <p:pic>
        <p:nvPicPr>
          <p:cNvPr id="8" name="Imag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0" y="0"/>
            <a:ext cx="914400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29963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UNamur::SECTIONNIN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91300"/>
            <a:ext cx="914400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Imag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0" y="0"/>
            <a:ext cx="914400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Espace réservé du numéro de diapositive 5"/>
          <p:cNvSpPr>
            <a:spLocks noGrp="1"/>
          </p:cNvSpPr>
          <p:nvPr>
            <p:ph type="sldNum" sz="quarter" idx="10"/>
          </p:nvPr>
        </p:nvSpPr>
        <p:spPr>
          <a:xfrm>
            <a:off x="7727400" y="6591300"/>
            <a:ext cx="1416600" cy="266700"/>
          </a:xfrm>
          <a:prstGeom prst="rect">
            <a:avLst/>
          </a:prstGeom>
        </p:spPr>
        <p:txBody>
          <a:bodyPr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1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26C6059-A255-C24B-AAEC-93A3405961B0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Processus 6"/>
          <p:cNvSpPr/>
          <p:nvPr userDrawn="1"/>
        </p:nvSpPr>
        <p:spPr>
          <a:xfrm>
            <a:off x="0" y="1628801"/>
            <a:ext cx="9151718" cy="3600400"/>
          </a:xfrm>
          <a:prstGeom prst="flowChartProcess">
            <a:avLst/>
          </a:prstGeom>
          <a:solidFill>
            <a:srgbClr val="55AB2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               </a:t>
            </a:r>
          </a:p>
        </p:txBody>
      </p:sp>
      <p:sp>
        <p:nvSpPr>
          <p:cNvPr id="11" name="Espace réservé du contenu 2"/>
          <p:cNvSpPr>
            <a:spLocks noGrp="1"/>
          </p:cNvSpPr>
          <p:nvPr>
            <p:ph idx="1"/>
          </p:nvPr>
        </p:nvSpPr>
        <p:spPr>
          <a:xfrm>
            <a:off x="1259632" y="2708920"/>
            <a:ext cx="6768752" cy="1313640"/>
          </a:xfrm>
          <a:prstGeom prst="rect">
            <a:avLst/>
          </a:prstGeom>
          <a:noFill/>
          <a:ln w="63500" cmpd="dbl">
            <a:solidFill>
              <a:schemeClr val="bg1"/>
            </a:solidFill>
          </a:ln>
        </p:spPr>
        <p:txBody>
          <a:bodyPr anchor="ctr" anchorCtr="0"/>
          <a:lstStyle>
            <a:lvl1pPr algn="ctr">
              <a:lnSpc>
                <a:spcPct val="80000"/>
              </a:lnSpc>
              <a:spcAft>
                <a:spcPts val="0"/>
              </a:spcAft>
              <a:buClr>
                <a:srgbClr val="FF6600"/>
              </a:buClr>
              <a:buNone/>
              <a:defRPr sz="3000" b="0" i="0" cap="small" baseline="0">
                <a:solidFill>
                  <a:schemeClr val="bg1"/>
                </a:solidFill>
                <a:latin typeface="Segoe UI Symbol" panose="020B0502040204020203" pitchFamily="34" charset="0"/>
                <a:cs typeface="Verdana"/>
              </a:defRPr>
            </a:lvl1pPr>
            <a:lvl2pPr marL="457200" indent="0" algn="ctr">
              <a:buClr>
                <a:srgbClr val="FF6600"/>
              </a:buClr>
              <a:buFontTx/>
              <a:buNone/>
              <a:defRPr sz="2500" b="0" i="0">
                <a:solidFill>
                  <a:schemeClr val="bg1"/>
                </a:solidFill>
                <a:latin typeface="Verdana"/>
                <a:cs typeface="Verdana"/>
              </a:defRPr>
            </a:lvl2pPr>
            <a:lvl3pPr>
              <a:buClr>
                <a:srgbClr val="FF6600"/>
              </a:buClr>
              <a:defRPr b="0" i="0">
                <a:latin typeface="Frutiger LT Std 45 Light"/>
                <a:cs typeface="Frutiger LT Std 45 Light"/>
              </a:defRPr>
            </a:lvl3pPr>
            <a:lvl4pPr>
              <a:buClr>
                <a:srgbClr val="FF6600"/>
              </a:buClr>
              <a:defRPr b="0" i="0">
                <a:latin typeface="Frutiger LT Std 45 Light"/>
                <a:cs typeface="Frutiger LT Std 45 Light"/>
              </a:defRPr>
            </a:lvl4pPr>
            <a:lvl5pPr>
              <a:buClr>
                <a:srgbClr val="FF6600"/>
              </a:buClr>
              <a:defRPr b="0" i="0">
                <a:latin typeface="Frutiger LT Std 45 Light"/>
                <a:cs typeface="Frutiger LT Std 45 Light"/>
              </a:defRPr>
            </a:lvl5pPr>
          </a:lstStyle>
          <a:p>
            <a:pPr lvl="0"/>
            <a:r>
              <a:rPr lang="fr-FR" smtClean="0"/>
              <a:t>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79747018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rocessus 6"/>
          <p:cNvSpPr/>
          <p:nvPr/>
        </p:nvSpPr>
        <p:spPr>
          <a:xfrm>
            <a:off x="-7718" y="-1"/>
            <a:ext cx="9151718" cy="5691187"/>
          </a:xfrm>
          <a:prstGeom prst="flowChartProcess">
            <a:avLst/>
          </a:prstGeom>
          <a:solidFill>
            <a:srgbClr val="55AB2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dirty="0">
                <a:latin typeface="Verdana"/>
                <a:cs typeface="Verdana"/>
              </a:rPr>
              <a:t>               </a:t>
            </a:r>
          </a:p>
        </p:txBody>
      </p:sp>
      <p:pic>
        <p:nvPicPr>
          <p:cNvPr id="2051" name="Image 4" descr="PICTOS_blanc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18" y="239712"/>
            <a:ext cx="9116222" cy="5067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052" name="Grouper 12"/>
          <p:cNvGrpSpPr>
            <a:grpSpLocks/>
          </p:cNvGrpSpPr>
          <p:nvPr/>
        </p:nvGrpSpPr>
        <p:grpSpPr bwMode="auto">
          <a:xfrm>
            <a:off x="6946900" y="5546724"/>
            <a:ext cx="1384300" cy="814388"/>
            <a:chOff x="6948948" y="5525435"/>
            <a:chExt cx="1384302" cy="813222"/>
          </a:xfrm>
        </p:grpSpPr>
        <p:sp>
          <p:nvSpPr>
            <p:cNvPr id="9" name="Processus 8"/>
            <p:cNvSpPr/>
            <p:nvPr userDrawn="1"/>
          </p:nvSpPr>
          <p:spPr>
            <a:xfrm>
              <a:off x="7298199" y="5525435"/>
              <a:ext cx="682626" cy="507273"/>
            </a:xfrm>
            <a:prstGeom prst="flowChartProcess">
              <a:avLst/>
            </a:prstGeom>
            <a:solidFill>
              <a:srgbClr val="55AB2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fr-FR" dirty="0">
                  <a:latin typeface="Verdana"/>
                  <a:cs typeface="Verdana"/>
                </a:rPr>
                <a:t>     </a:t>
              </a:r>
            </a:p>
          </p:txBody>
        </p:sp>
        <p:sp>
          <p:nvSpPr>
            <p:cNvPr id="10" name="Connecteur 10"/>
            <p:cNvSpPr/>
            <p:nvPr userDrawn="1"/>
          </p:nvSpPr>
          <p:spPr>
            <a:xfrm>
              <a:off x="6948948" y="5669691"/>
              <a:ext cx="1384302" cy="668966"/>
            </a:xfrm>
            <a:custGeom>
              <a:avLst/>
              <a:gdLst/>
              <a:ahLst/>
              <a:cxnLst/>
              <a:rect l="l" t="t" r="r" b="b"/>
              <a:pathLst>
                <a:path w="1384302" h="668657">
                  <a:moveTo>
                    <a:pt x="350838" y="0"/>
                  </a:moveTo>
                  <a:cubicBezTo>
                    <a:pt x="496159" y="0"/>
                    <a:pt x="620845" y="84197"/>
                    <a:pt x="674105" y="204193"/>
                  </a:cubicBezTo>
                  <a:lnTo>
                    <a:pt x="692151" y="259591"/>
                  </a:lnTo>
                  <a:lnTo>
                    <a:pt x="710197" y="204194"/>
                  </a:lnTo>
                  <a:cubicBezTo>
                    <a:pt x="763457" y="84198"/>
                    <a:pt x="888143" y="1"/>
                    <a:pt x="1033464" y="1"/>
                  </a:cubicBezTo>
                  <a:cubicBezTo>
                    <a:pt x="1227226" y="1"/>
                    <a:pt x="1384302" y="149685"/>
                    <a:pt x="1384302" y="334329"/>
                  </a:cubicBezTo>
                  <a:cubicBezTo>
                    <a:pt x="1384302" y="518973"/>
                    <a:pt x="1227226" y="668657"/>
                    <a:pt x="1033464" y="668657"/>
                  </a:cubicBezTo>
                  <a:cubicBezTo>
                    <a:pt x="888143" y="668657"/>
                    <a:pt x="763457" y="584460"/>
                    <a:pt x="710197" y="464465"/>
                  </a:cubicBezTo>
                  <a:lnTo>
                    <a:pt x="692151" y="409067"/>
                  </a:lnTo>
                  <a:lnTo>
                    <a:pt x="674105" y="464464"/>
                  </a:lnTo>
                  <a:cubicBezTo>
                    <a:pt x="620845" y="584459"/>
                    <a:pt x="496159" y="668656"/>
                    <a:pt x="350838" y="668656"/>
                  </a:cubicBezTo>
                  <a:cubicBezTo>
                    <a:pt x="157076" y="668656"/>
                    <a:pt x="0" y="518972"/>
                    <a:pt x="0" y="334328"/>
                  </a:cubicBezTo>
                  <a:cubicBezTo>
                    <a:pt x="0" y="149684"/>
                    <a:pt x="157076" y="0"/>
                    <a:pt x="35083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fr-FR" dirty="0">
                <a:latin typeface="Verdana"/>
                <a:cs typeface="Verdana"/>
              </a:endParaRPr>
            </a:p>
          </p:txBody>
        </p:sp>
      </p:grpSp>
      <p:pic>
        <p:nvPicPr>
          <p:cNvPr id="2053" name="Image 11" descr="UNamur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006" y="5832475"/>
            <a:ext cx="954088" cy="1057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Espace réservé du contenu 2"/>
          <p:cNvSpPr txBox="1">
            <a:spLocks/>
          </p:cNvSpPr>
          <p:nvPr/>
        </p:nvSpPr>
        <p:spPr>
          <a:xfrm>
            <a:off x="71695" y="6597352"/>
            <a:ext cx="899905" cy="161354"/>
          </a:xfrm>
          <a:prstGeom prst="rect">
            <a:avLst/>
          </a:prstGeom>
          <a:noFill/>
        </p:spPr>
        <p:txBody>
          <a:bodyPr lIns="0" tIns="0" rIns="0" bIns="0" anchor="b"/>
          <a:lstStyle>
            <a:lvl1pPr marL="342900" indent="-342900" algn="r" defTabSz="457200" rtl="0" eaLnBrk="1" latinLnBrk="0" hangingPunct="1">
              <a:spcBef>
                <a:spcPct val="20000"/>
              </a:spcBef>
              <a:spcAft>
                <a:spcPts val="0"/>
              </a:spcAft>
              <a:buClr>
                <a:srgbClr val="FF6600"/>
              </a:buClr>
              <a:buFont typeface="Arial"/>
              <a:buNone/>
              <a:defRPr sz="2500" b="0" i="0" kern="1200">
                <a:solidFill>
                  <a:srgbClr val="211D61"/>
                </a:solidFill>
                <a:latin typeface="+mj-lt"/>
                <a:ea typeface="+mn-ea"/>
                <a:cs typeface="Frutiger LT Std 55 Roman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FF6600"/>
              </a:buClr>
              <a:buFont typeface="Arial"/>
              <a:buChar char="–"/>
              <a:defRPr sz="2800" b="0" i="0" kern="1200">
                <a:solidFill>
                  <a:schemeClr val="tx1"/>
                </a:solidFill>
                <a:latin typeface="Frutiger LT Std 45 Light"/>
                <a:ea typeface="+mn-ea"/>
                <a:cs typeface="Frutiger LT Std 45 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FF6600"/>
              </a:buClr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Frutiger LT Std 45 Light"/>
                <a:ea typeface="+mn-ea"/>
                <a:cs typeface="Frutiger LT Std 45 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FF6600"/>
              </a:buClr>
              <a:buFont typeface="Arial"/>
              <a:buChar char="–"/>
              <a:defRPr sz="2000" b="0" i="0" kern="1200">
                <a:solidFill>
                  <a:schemeClr val="tx1"/>
                </a:solidFill>
                <a:latin typeface="Frutiger LT Std 45 Light"/>
                <a:ea typeface="+mn-ea"/>
                <a:cs typeface="Frutiger LT Std 45 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FF6600"/>
              </a:buClr>
              <a:buFont typeface="Arial"/>
              <a:buChar char="»"/>
              <a:defRPr sz="2000" b="0" i="0" kern="1200">
                <a:solidFill>
                  <a:schemeClr val="tx1"/>
                </a:solidFill>
                <a:latin typeface="Frutiger LT Std 45 Light"/>
                <a:ea typeface="+mn-ea"/>
                <a:cs typeface="Frutiger LT Std 45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defRPr/>
            </a:pPr>
            <a:r>
              <a:rPr lang="nl-BE" sz="800" dirty="0" smtClean="0">
                <a:solidFill>
                  <a:srgbClr val="2E3135"/>
                </a:solidFill>
                <a:latin typeface="Verdana"/>
                <a:cs typeface="Verdana"/>
              </a:rPr>
              <a:t>www.unamur.be</a:t>
            </a:r>
            <a:endParaRPr lang="fr-FR" sz="800" dirty="0">
              <a:solidFill>
                <a:srgbClr val="2E3135"/>
              </a:solidFill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15183521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4" r:id="rId3"/>
    <p:sldLayoutId id="2147483727" r:id="rId4"/>
    <p:sldLayoutId id="2147483728" r:id="rId5"/>
    <p:sldLayoutId id="2147483753" r:id="rId6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0"/>
          <a:cs typeface="+mj-cs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charset="0"/>
          <a:cs typeface="+mn-cs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wmf"/><Relationship Id="rId3" Type="http://schemas.openxmlformats.org/officeDocument/2006/relationships/image" Target="../media/image37.tiff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10.png"/><Relationship Id="rId4" Type="http://schemas.openxmlformats.org/officeDocument/2006/relationships/image" Target="../media/image38.png"/><Relationship Id="rId9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50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12" Type="http://schemas.openxmlformats.org/officeDocument/2006/relationships/image" Target="../media/image4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11" Type="http://schemas.openxmlformats.org/officeDocument/2006/relationships/image" Target="../media/image48.png"/><Relationship Id="rId5" Type="http://schemas.openxmlformats.org/officeDocument/2006/relationships/image" Target="../media/image44.png"/><Relationship Id="rId15" Type="http://schemas.openxmlformats.org/officeDocument/2006/relationships/image" Target="../media/image33.png"/><Relationship Id="rId10" Type="http://schemas.openxmlformats.org/officeDocument/2006/relationships/image" Target="../media/image17.png"/><Relationship Id="rId4" Type="http://schemas.openxmlformats.org/officeDocument/2006/relationships/image" Target="../media/image43.png"/><Relationship Id="rId9" Type="http://schemas.openxmlformats.org/officeDocument/2006/relationships/image" Target="../media/image47.png"/><Relationship Id="rId14" Type="http://schemas.openxmlformats.org/officeDocument/2006/relationships/image" Target="../media/image5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tif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3"/>
          <p:cNvSpPr>
            <a:spLocks noGrp="1" noChangeArrowheads="1"/>
          </p:cNvSpPr>
          <p:nvPr>
            <p:ph idx="1"/>
          </p:nvPr>
        </p:nvSpPr>
        <p:spPr>
          <a:xfrm>
            <a:off x="414000" y="0"/>
            <a:ext cx="8280000" cy="5157192"/>
          </a:xfrm>
        </p:spPr>
        <p:txBody>
          <a:bodyPr/>
          <a:lstStyle/>
          <a:p>
            <a:endParaRPr lang="en-US" sz="3200" b="1" dirty="0" smtClean="0">
              <a:latin typeface="Arial" charset="0"/>
            </a:endParaRPr>
          </a:p>
          <a:p>
            <a:endParaRPr lang="en-US" sz="3200" b="1" dirty="0">
              <a:latin typeface="Arial" charset="0"/>
            </a:endParaRPr>
          </a:p>
          <a:p>
            <a:endParaRPr lang="en-US" sz="3200" b="1" dirty="0" smtClean="0">
              <a:latin typeface="Arial" charset="0"/>
            </a:endParaRPr>
          </a:p>
          <a:p>
            <a:endParaRPr lang="en-US" sz="3200" b="1" dirty="0">
              <a:latin typeface="Arial" charset="0"/>
            </a:endParaRPr>
          </a:p>
          <a:p>
            <a:endParaRPr lang="en-US" sz="3200" b="1" dirty="0" smtClean="0">
              <a:latin typeface="Arial" charset="0"/>
            </a:endParaRPr>
          </a:p>
          <a:p>
            <a:r>
              <a:rPr lang="en-US" sz="3200" b="1" dirty="0" smtClean="0">
                <a:latin typeface="Arial" charset="0"/>
              </a:rPr>
              <a:t>Towards </a:t>
            </a:r>
            <a:r>
              <a:rPr lang="en-US" sz="3200" b="1" dirty="0">
                <a:latin typeface="Arial" charset="0"/>
              </a:rPr>
              <a:t>The Systematic Design of Model Animation:</a:t>
            </a:r>
          </a:p>
          <a:p>
            <a:r>
              <a:rPr lang="en-US" sz="3200" b="1" dirty="0">
                <a:latin typeface="Arial" charset="0"/>
              </a:rPr>
              <a:t>Key Ingredients and General Guidelines</a:t>
            </a:r>
            <a:endParaRPr lang="en-GB" sz="1400" noProof="0" dirty="0" smtClean="0">
              <a:latin typeface="Arial" charset="0"/>
            </a:endParaRPr>
          </a:p>
          <a:p>
            <a:pPr algn="ctr" eaLnBrk="1" hangingPunct="1">
              <a:buFont typeface="Wingdings" charset="0"/>
              <a:buNone/>
            </a:pPr>
            <a:endParaRPr lang="en-GB" sz="3200" noProof="0" dirty="0" smtClean="0">
              <a:latin typeface="Arial" charset="0"/>
            </a:endParaRPr>
          </a:p>
          <a:p>
            <a:pPr algn="ctr" eaLnBrk="1" hangingPunct="1">
              <a:buFont typeface="Wingdings" charset="0"/>
              <a:buNone/>
            </a:pPr>
            <a:endParaRPr lang="en-GB" sz="3200" noProof="0" dirty="0" smtClean="0">
              <a:latin typeface="Arial" charset="0"/>
            </a:endParaRPr>
          </a:p>
          <a:p>
            <a:r>
              <a:rPr lang="en-GB" sz="2800" b="1" noProof="0" dirty="0" smtClean="0">
                <a:latin typeface="Arial" charset="0"/>
              </a:rPr>
              <a:t>Moussa </a:t>
            </a:r>
            <a:r>
              <a:rPr lang="en-GB" sz="2800" b="1" cap="small" noProof="0" dirty="0" smtClean="0">
                <a:latin typeface="Arial" charset="0"/>
              </a:rPr>
              <a:t>Amrani</a:t>
            </a:r>
            <a:r>
              <a:rPr lang="en-GB" sz="2800" noProof="0" dirty="0" smtClean="0">
                <a:latin typeface="Arial" charset="0"/>
              </a:rPr>
              <a:t>, </a:t>
            </a:r>
            <a:r>
              <a:rPr lang="en-GB" sz="2800" cap="small" dirty="0" smtClean="0">
                <a:latin typeface="Arial" charset="0"/>
              </a:rPr>
              <a:t>Abdelkader Ouared,</a:t>
            </a:r>
            <a:r>
              <a:rPr lang="en-GB" sz="2800" noProof="0" dirty="0" smtClean="0">
                <a:latin typeface="Arial" charset="0"/>
              </a:rPr>
              <a:t> </a:t>
            </a:r>
          </a:p>
          <a:p>
            <a:r>
              <a:rPr lang="en-GB" sz="2800" noProof="0" dirty="0" smtClean="0">
                <a:latin typeface="Arial" charset="0"/>
              </a:rPr>
              <a:t>Pierre-Yves </a:t>
            </a:r>
            <a:r>
              <a:rPr lang="en-GB" sz="2800" cap="small" noProof="0" dirty="0" err="1" smtClean="0">
                <a:latin typeface="Arial" charset="0"/>
              </a:rPr>
              <a:t>Schobbens</a:t>
            </a:r>
            <a:endParaRPr lang="en-GB" sz="2800" cap="small" noProof="0" dirty="0">
              <a:latin typeface="Arial" charset="0"/>
            </a:endParaRPr>
          </a:p>
        </p:txBody>
      </p:sp>
      <p:sp>
        <p:nvSpPr>
          <p:cNvPr id="2" name="ZoneTexte 1"/>
          <p:cNvSpPr txBox="1"/>
          <p:nvPr/>
        </p:nvSpPr>
        <p:spPr>
          <a:xfrm>
            <a:off x="1043608" y="6453336"/>
            <a:ext cx="55446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fr-FR" dirty="0">
                <a:solidFill>
                  <a:prstClr val="black"/>
                </a:solidFill>
              </a:rPr>
              <a:t>Saturday </a:t>
            </a:r>
            <a:r>
              <a:rPr kumimoji="0" lang="fr-FR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30 July</a:t>
            </a:r>
            <a:endParaRPr kumimoji="0" lang="fr-F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4" y="5702806"/>
            <a:ext cx="1978156" cy="1155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10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noProof="0" dirty="0" smtClean="0">
                <a:latin typeface="Arial" panose="020B0604020202020204" pitchFamily="34" charset="0"/>
                <a:cs typeface="Arial" panose="020B0604020202020204" pitchFamily="34" charset="0"/>
              </a:rPr>
              <a:t>Agenda</a:t>
            </a:r>
            <a:endParaRPr lang="en-GB" b="1" noProof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Content Placeholder 3"/>
          <p:cNvSpPr>
            <a:spLocks noGrp="1"/>
          </p:cNvSpPr>
          <p:nvPr>
            <p:ph idx="1"/>
          </p:nvPr>
        </p:nvSpPr>
        <p:spPr>
          <a:xfrm>
            <a:off x="323528" y="1484784"/>
            <a:ext cx="8765464" cy="4392488"/>
          </a:xfrm>
        </p:spPr>
        <p:txBody>
          <a:bodyPr/>
          <a:lstStyle/>
          <a:p>
            <a:pPr marL="514350" indent="-514350">
              <a:lnSpc>
                <a:spcPct val="150000"/>
              </a:lnSpc>
              <a:buClr>
                <a:srgbClr val="36A63A"/>
              </a:buClr>
              <a:buFont typeface="+mj-lt"/>
              <a:buAutoNum type="arabicPeriod"/>
            </a:pPr>
            <a:r>
              <a:rPr lang="en-GB" sz="2800" b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Context &amp; Motivation</a:t>
            </a:r>
          </a:p>
          <a:p>
            <a:pPr marL="514350" indent="-514350">
              <a:lnSpc>
                <a:spcPct val="150000"/>
              </a:lnSpc>
              <a:buClr>
                <a:srgbClr val="36A63A"/>
              </a:buClr>
              <a:buFont typeface="+mj-lt"/>
              <a:buAutoNum type="arabicPeriod"/>
            </a:pPr>
            <a:r>
              <a:rPr lang="en-GB" sz="28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Work Positioning</a:t>
            </a:r>
          </a:p>
          <a:p>
            <a:pPr marL="514350" indent="-514350">
              <a:lnSpc>
                <a:spcPct val="150000"/>
              </a:lnSpc>
              <a:buClr>
                <a:srgbClr val="36A63A"/>
              </a:buClr>
              <a:buFont typeface="+mj-lt"/>
              <a:buAutoNum type="arabicPeriod"/>
            </a:pPr>
            <a:r>
              <a:rPr lang="fr-FR" sz="2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Key Ingredients </a:t>
            </a:r>
            <a:r>
              <a:rPr lang="en-US" sz="2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Support to Build Animators</a:t>
            </a:r>
            <a:endParaRPr lang="en-GB" sz="28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lnSpc>
                <a:spcPct val="150000"/>
              </a:lnSpc>
              <a:buClr>
                <a:srgbClr val="36A63A"/>
              </a:buClr>
              <a:buFont typeface="+mj-lt"/>
              <a:buAutoNum type="arabicPeriod"/>
            </a:pPr>
            <a:r>
              <a:rPr lang="en-US" sz="2800" b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Our Proposal</a:t>
            </a:r>
          </a:p>
          <a:p>
            <a:pPr marL="514350" indent="-514350">
              <a:lnSpc>
                <a:spcPct val="150000"/>
              </a:lnSpc>
              <a:buClr>
                <a:srgbClr val="36A63A"/>
              </a:buClr>
              <a:buFont typeface="+mj-lt"/>
              <a:buAutoNum type="arabicPeriod"/>
            </a:pPr>
            <a:r>
              <a:rPr lang="en-US" sz="2800" b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Conclusion</a:t>
            </a:r>
            <a:r>
              <a:rPr lang="en-US" sz="3200" b="1" dirty="0">
                <a:solidFill>
                  <a:srgbClr val="00B050"/>
                </a:solidFill>
              </a:rPr>
              <a:t/>
            </a:r>
            <a:br>
              <a:rPr lang="en-US" sz="3200" b="1" dirty="0">
                <a:solidFill>
                  <a:srgbClr val="00B050"/>
                </a:solidFill>
              </a:rPr>
            </a:br>
            <a:r>
              <a:rPr lang="en-US" sz="3200" b="1" dirty="0">
                <a:solidFill>
                  <a:srgbClr val="00B050"/>
                </a:solidFill>
              </a:rPr>
              <a:t> </a:t>
            </a:r>
            <a:endParaRPr lang="en-US" sz="3200" b="1" dirty="0" smtClean="0">
              <a:solidFill>
                <a:srgbClr val="00B050"/>
              </a:solidFill>
            </a:endParaRPr>
          </a:p>
          <a:p>
            <a:pPr marL="514350" indent="-514350">
              <a:lnSpc>
                <a:spcPct val="150000"/>
              </a:lnSpc>
              <a:buClr>
                <a:srgbClr val="36A63A"/>
              </a:buClr>
              <a:buFont typeface="+mj-lt"/>
              <a:buAutoNum type="arabicPeriod"/>
            </a:pPr>
            <a:endParaRPr lang="en-US" sz="3200" b="1" dirty="0">
              <a:solidFill>
                <a:srgbClr val="00B050"/>
              </a:solidFill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>
          <a:xfrm>
            <a:off x="7727400" y="6591300"/>
            <a:ext cx="1416600" cy="2667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10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3858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DSL EXAMPLES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>
          <a:xfrm>
            <a:off x="7727400" y="6591300"/>
            <a:ext cx="1416600" cy="2667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4951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DSL </a:t>
            </a:r>
            <a:r>
              <a:rPr lang="en-US" dirty="0"/>
              <a:t>for the </a:t>
            </a:r>
            <a:r>
              <a:rPr lang="en-US" dirty="0" err="1"/>
              <a:t>PacMan</a:t>
            </a:r>
            <a:r>
              <a:rPr lang="en-US" dirty="0"/>
              <a:t> game</a:t>
            </a:r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12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" name="Espace réservé du contenu 2"/>
          <p:cNvSpPr>
            <a:spLocks noGrp="1"/>
          </p:cNvSpPr>
          <p:nvPr>
            <p:ph idx="1"/>
          </p:nvPr>
        </p:nvSpPr>
        <p:spPr>
          <a:xfrm>
            <a:off x="457200" y="1388282"/>
            <a:ext cx="4690864" cy="4993046"/>
          </a:xfrm>
        </p:spPr>
        <p:txBody>
          <a:bodyPr/>
          <a:lstStyle/>
          <a:p>
            <a:pPr marL="457200" indent="-457200">
              <a:lnSpc>
                <a:spcPct val="250000"/>
              </a:lnSpc>
              <a:buClr>
                <a:srgbClr val="00B050"/>
              </a:buClr>
              <a:buFont typeface="Wingdings" panose="05000000000000000000" pitchFamily="2" charset="2"/>
              <a:buChar char="q"/>
            </a:pPr>
            <a:r>
              <a:rPr lang="fr-FR" sz="1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Abstract </a:t>
            </a:r>
            <a:r>
              <a:rPr lang="fr-FR" sz="18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Syntax</a:t>
            </a:r>
            <a:r>
              <a:rPr lang="fr-FR" sz="1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as a </a:t>
            </a:r>
            <a:r>
              <a:rPr lang="fr-FR" sz="1800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Metamodel</a:t>
            </a:r>
            <a:endParaRPr lang="fr-FR" sz="1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lnSpc>
                <a:spcPct val="250000"/>
              </a:lnSpc>
              <a:spcBef>
                <a:spcPts val="0"/>
              </a:spcBef>
              <a:buClr>
                <a:srgbClr val="00B050"/>
              </a:buClr>
              <a:buFont typeface="Wingdings" panose="05000000000000000000" pitchFamily="2" charset="2"/>
              <a:buChar char="q"/>
            </a:pPr>
            <a:r>
              <a:rPr lang="fr-FR" sz="18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Concrete</a:t>
            </a:r>
            <a:r>
              <a:rPr lang="fr-FR" sz="1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Syntaxes</a:t>
            </a:r>
          </a:p>
          <a:p>
            <a:pPr marL="896400" lvl="2" indent="-457200">
              <a:lnSpc>
                <a:spcPct val="250000"/>
              </a:lnSpc>
              <a:spcBef>
                <a:spcPts val="0"/>
              </a:spcBef>
              <a:buClr>
                <a:srgbClr val="00B050"/>
              </a:buClr>
              <a:buFont typeface="Wingdings" panose="05000000000000000000" pitchFamily="2" charset="2"/>
              <a:buChar char="q"/>
            </a:pPr>
            <a:r>
              <a:rPr lang="fr-FR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Textual</a:t>
            </a:r>
            <a:endParaRPr lang="fr-FR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96400" lvl="2" indent="-457200">
              <a:lnSpc>
                <a:spcPct val="250000"/>
              </a:lnSpc>
              <a:spcBef>
                <a:spcPts val="0"/>
              </a:spcBef>
              <a:buClr>
                <a:srgbClr val="00B050"/>
              </a:buClr>
              <a:buFont typeface="Wingdings" panose="05000000000000000000" pitchFamily="2" charset="2"/>
              <a:buChar char="q"/>
            </a:pPr>
            <a:r>
              <a:rPr lang="fr-F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Visual</a:t>
            </a:r>
            <a:endParaRPr lang="fr-FR" sz="1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lnSpc>
                <a:spcPct val="250000"/>
              </a:lnSpc>
              <a:spcBef>
                <a:spcPts val="0"/>
              </a:spcBef>
              <a:buClr>
                <a:srgbClr val="00B050"/>
              </a:buClr>
              <a:buFont typeface="Wingdings" panose="05000000000000000000" pitchFamily="2" charset="2"/>
              <a:buChar char="q"/>
            </a:pPr>
            <a:r>
              <a:rPr lang="fr-FR" sz="18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Semantics</a:t>
            </a:r>
            <a:r>
              <a:rPr lang="fr-FR" sz="1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as MT</a:t>
            </a:r>
          </a:p>
          <a:p>
            <a:pPr marL="896400" lvl="2" indent="-457200">
              <a:lnSpc>
                <a:spcPct val="250000"/>
              </a:lnSpc>
              <a:spcBef>
                <a:spcPts val="0"/>
              </a:spcBef>
              <a:buClr>
                <a:srgbClr val="00B050"/>
              </a:buClr>
              <a:buFont typeface="Wingdings" panose="05000000000000000000" pitchFamily="2" charset="2"/>
              <a:buChar char="q"/>
            </a:pPr>
            <a:r>
              <a:rPr lang="fr-FR" sz="16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Graph Rewriting </a:t>
            </a:r>
            <a:r>
              <a:rPr lang="fr-FR" sz="16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Systems</a:t>
            </a:r>
            <a:endParaRPr lang="fr-FR" sz="16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96400" lvl="2" indent="-457200">
              <a:lnSpc>
                <a:spcPct val="250000"/>
              </a:lnSpc>
              <a:spcBef>
                <a:spcPts val="0"/>
              </a:spcBef>
              <a:buClr>
                <a:srgbClr val="00B050"/>
              </a:buClr>
              <a:buFont typeface="Wingdings" panose="05000000000000000000" pitchFamily="2" charset="2"/>
              <a:buChar char="q"/>
            </a:pPr>
            <a:r>
              <a:rPr lang="fr-FR" sz="16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Meta-</a:t>
            </a:r>
            <a:r>
              <a:rPr lang="fr-FR" sz="16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Languages</a:t>
            </a:r>
            <a:endParaRPr lang="fr-FR" sz="16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96400" lvl="2" indent="-457200">
              <a:lnSpc>
                <a:spcPct val="250000"/>
              </a:lnSpc>
              <a:buClr>
                <a:srgbClr val="00B050"/>
              </a:buClr>
              <a:buFont typeface="Wingdings" panose="05000000000000000000" pitchFamily="2" charset="2"/>
              <a:buChar char="q"/>
            </a:pPr>
            <a:endParaRPr lang="fr-FR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96400" lvl="2" indent="-457200">
              <a:lnSpc>
                <a:spcPct val="250000"/>
              </a:lnSpc>
              <a:buClr>
                <a:srgbClr val="00B050"/>
              </a:buClr>
              <a:buFont typeface="Wingdings" panose="05000000000000000000" pitchFamily="2" charset="2"/>
              <a:buChar char="q"/>
            </a:pPr>
            <a:endParaRPr lang="fr-FR" sz="18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96400" lvl="2" indent="-457200">
              <a:lnSpc>
                <a:spcPct val="250000"/>
              </a:lnSpc>
              <a:buClr>
                <a:srgbClr val="00B050"/>
              </a:buClr>
              <a:buFont typeface="Wingdings" panose="05000000000000000000" pitchFamily="2" charset="2"/>
              <a:buChar char="q"/>
            </a:pPr>
            <a:endParaRPr lang="fr-FR" sz="16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250000"/>
              </a:lnSpc>
              <a:buClr>
                <a:srgbClr val="00B050"/>
              </a:buClr>
            </a:pPr>
            <a:endParaRPr lang="fr-FR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9193" y="2749641"/>
            <a:ext cx="1779815" cy="1399440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9992" y="1330577"/>
            <a:ext cx="1872208" cy="1411053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8224" y="1361881"/>
            <a:ext cx="2446982" cy="1284206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82800" y="5402374"/>
            <a:ext cx="2027890" cy="1024656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60375" y="4281650"/>
            <a:ext cx="2352016" cy="1021085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82800" y="4312363"/>
            <a:ext cx="2405424" cy="952905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43001" y="5565159"/>
            <a:ext cx="2768797" cy="861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808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DSL </a:t>
            </a:r>
            <a:r>
              <a:rPr lang="en-US" dirty="0"/>
              <a:t>for the </a:t>
            </a:r>
            <a:r>
              <a:rPr lang="en-US" dirty="0" err="1"/>
              <a:t>PacMan</a:t>
            </a:r>
            <a:r>
              <a:rPr lang="en-US" dirty="0"/>
              <a:t> game</a:t>
            </a:r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</a:t>
            </a:r>
            <a:r>
              <a:rPr lang="en-US" dirty="0">
                <a:solidFill>
                  <a:prstClr val="white"/>
                </a:solidFill>
                <a:latin typeface="Calibri"/>
              </a:rPr>
              <a:t>3</a:t>
            </a:r>
            <a:endParaRPr kumimoji="0" lang="en-US" sz="1100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/>
              <p:cNvSpPr/>
              <p:nvPr/>
            </p:nvSpPr>
            <p:spPr>
              <a:xfrm>
                <a:off x="395536" y="1454325"/>
                <a:ext cx="5544616" cy="4154984"/>
              </a:xfrm>
              <a:prstGeom prst="rect">
                <a:avLst/>
              </a:prstGeom>
            </p:spPr>
            <p:txBody>
              <a:bodyPr wrap="square" rIns="0">
                <a:spAutoFit/>
              </a:bodyPr>
              <a:lstStyle/>
              <a:p>
                <a:pPr marL="285750" marR="0" lvl="0" indent="-285750" algn="l" defTabSz="914400" rtl="0" eaLnBrk="1" fontAlgn="base" latinLnBrk="0" hangingPunct="1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Wingdings" panose="05000000000000000000" pitchFamily="2" charset="2"/>
                  <a:buChar char="q"/>
                  <a:tabLst/>
                  <a:defRPr/>
                </a:pPr>
                <a:r>
                  <a:rPr kumimoji="0" lang="en-US" sz="160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Three kinds of </a:t>
                </a:r>
                <a:r>
                  <a:rPr kumimoji="0" 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animations </a:t>
                </a:r>
                <a:r>
                  <a:rPr kumimoji="0" lang="en-US" sz="160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</a:p>
              <a:p>
                <a:pPr marL="800100" marR="0" lvl="1" indent="-342900" algn="l" defTabSz="914400" rtl="0" eaLnBrk="1" fontAlgn="base" latinLnBrk="0" hangingPunct="1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+mj-lt"/>
                  <a:buAutoNum type="arabicPeriod"/>
                  <a:tabLst/>
                  <a:defRPr/>
                </a:pPr>
                <a:r>
                  <a:rPr kumimoji="0" 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</a:rPr>
                  <a:t>A Persona </a:t>
                </a:r>
                <a:r>
                  <a:rPr kumimoji="0" lang="en-US" sz="160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</a:rPr>
                  <a:t>moves:</a:t>
                </a:r>
              </a:p>
              <a:p>
                <a:pPr marL="628650" marR="0" lvl="1" indent="-171450" algn="l" defTabSz="914400" rtl="0" eaLnBrk="1" fontAlgn="base" latinLnBrk="0" hangingPunct="1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Courier New" panose="02070309020205020404" pitchFamily="49" charset="0"/>
                  <a:buChar char="o"/>
                  <a:tabLst/>
                  <a:defRPr/>
                </a:pPr>
                <a:r>
                  <a:rPr kumimoji="0" lang="en-US" sz="120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    </a:t>
                </a:r>
                <a:r>
                  <a:rPr kumimoji="0" lang="en-US" sz="1200" i="1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i.e. </a:t>
                </a:r>
                <a14:m>
                  <m:oMath xmlns:m="http://schemas.openxmlformats.org/officeDocument/2006/math">
                    <m:r>
                      <a:rPr kumimoji="0" lang="fr-FR" sz="1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𝑚𝑜𝑣𝑒𝑅</m:t>
                    </m:r>
                    <m:r>
                      <a:rPr kumimoji="0" lang="fr-FR" sz="1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, </m:t>
                    </m:r>
                    <m:r>
                      <a:rPr kumimoji="0" lang="fr-FR" sz="1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𝑚𝑜𝑣𝑒𝐿</m:t>
                    </m:r>
                    <m:r>
                      <a:rPr kumimoji="0" lang="fr-FR" sz="1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, </m:t>
                    </m:r>
                    <m:r>
                      <a:rPr kumimoji="0" lang="fr-FR" sz="1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𝑚𝑜𝑣𝑒𝑈</m:t>
                    </m:r>
                    <m:r>
                      <a:rPr kumimoji="0" lang="fr-FR" sz="1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, </m:t>
                    </m:r>
                    <m:r>
                      <a:rPr kumimoji="0" lang="fr-FR" sz="1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𝑚𝑜𝑣𝑒𝐷</m:t>
                    </m:r>
                  </m:oMath>
                </a14:m>
                <a:r>
                  <a:rPr kumimoji="0" lang="en-US" sz="1200" i="1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 </a:t>
                </a:r>
              </a:p>
              <a:p>
                <a:pPr lvl="2">
                  <a:lnSpc>
                    <a:spcPct val="150000"/>
                  </a:lnSpc>
                  <a:defRPr/>
                </a:pPr>
                <a:r>
                  <a:rPr lang="en-US" sz="1200" dirty="0" smtClean="0">
                    <a:solidFill>
                      <a:srgbClr val="C00000"/>
                    </a:solidFill>
                    <a:latin typeface="Times" charset="0"/>
                    <a:ea typeface="Times" charset="0"/>
                    <a:cs typeface="Times" charset="0"/>
                    <a:sym typeface="Wingdings"/>
                  </a:rPr>
                  <a:t> </a:t>
                </a:r>
                <a:r>
                  <a:rPr lang="en-US" sz="1200" dirty="0" smtClean="0">
                    <a:solidFill>
                      <a:prstClr val="black"/>
                    </a:solidFill>
                    <a:cs typeface="Times" charset="0"/>
                    <a:sym typeface="Wingdings"/>
                  </a:rPr>
                  <a:t>R</a:t>
                </a:r>
                <a:r>
                  <a:rPr kumimoji="0" lang="en-US" sz="1200" b="0" i="0" u="none" strike="noStrike" kern="1200" cap="none" spc="0" normalizeH="0" baseline="0" noProof="0" dirty="0" err="1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ules</a:t>
                </a:r>
                <a:r>
                  <a:rPr kumimoji="0" lang="en-US" sz="12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/Operations </a:t>
                </a: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may need </a:t>
                </a:r>
                <a:r>
                  <a:rPr kumimoji="0" lang="en-US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to be duplicated </a:t>
                </a:r>
                <a:endParaRPr kumimoji="0" lang="en-US" sz="12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  <a:p>
                <a:pPr marR="0" lvl="1" algn="l" defTabSz="914400" rtl="0" eaLnBrk="1" fontAlgn="base" latinLnBrk="0" hangingPunct="1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tabLst/>
                  <a:defRPr/>
                </a:pPr>
                <a:r>
                  <a:rPr kumimoji="0" lang="en-US" sz="160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</a:rPr>
                  <a:t>2.</a:t>
                </a:r>
                <a:r>
                  <a:rPr kumimoji="0" lang="en-US" sz="1600" b="1" i="0" u="none" strike="noStrike" kern="1200" cap="none" spc="0" normalizeH="0" noProof="0" dirty="0" smtClean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</a:rPr>
                  <a:t>   </a:t>
                </a:r>
                <a:r>
                  <a:rPr kumimoji="0" lang="en-US" sz="1600" b="1" i="0" u="none" strike="noStrike" kern="1200" cap="none" spc="0" normalizeH="0" baseline="0" noProof="0" dirty="0" err="1" smtClean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</a:rPr>
                  <a:t>PacMan</a:t>
                </a:r>
                <a:r>
                  <a:rPr kumimoji="0" lang="en-US" sz="160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</a:rPr>
                  <a:t> </a:t>
                </a:r>
                <a:r>
                  <a:rPr kumimoji="0" 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</a:rPr>
                  <a:t>eats a </a:t>
                </a:r>
                <a:r>
                  <a:rPr kumimoji="0" lang="en-US" sz="160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</a:rPr>
                  <a:t>Cookie</a:t>
                </a:r>
              </a:p>
              <a:p>
                <a:pPr marL="628650" lvl="1" indent="-171450">
                  <a:lnSpc>
                    <a:spcPct val="150000"/>
                  </a:lnSpc>
                  <a:buFont typeface="Courier New" panose="02070309020205020404" pitchFamily="49" charset="0"/>
                  <a:buChar char="o"/>
                  <a:defRPr/>
                </a:pPr>
                <a:r>
                  <a:rPr lang="en-US" sz="1200" dirty="0">
                    <a:solidFill>
                      <a:prstClr val="black"/>
                    </a:solidFill>
                  </a:rPr>
                  <a:t>disappear Cookie and triggering a Score update</a:t>
                </a:r>
              </a:p>
              <a:p>
                <a:pPr lvl="2">
                  <a:lnSpc>
                    <a:spcPct val="150000"/>
                  </a:lnSpc>
                  <a:defRPr/>
                </a:pPr>
                <a:r>
                  <a:rPr lang="en-US" sz="1200" dirty="0" smtClean="0">
                    <a:solidFill>
                      <a:srgbClr val="C00000"/>
                    </a:solidFill>
                    <a:latin typeface="Times" charset="0"/>
                    <a:ea typeface="Times" charset="0"/>
                    <a:cs typeface="Times" charset="0"/>
                    <a:sym typeface="Wingdings"/>
                  </a:rPr>
                  <a:t></a:t>
                </a:r>
                <a:r>
                  <a:rPr lang="en-US" sz="1600" dirty="0" smtClean="0">
                    <a:solidFill>
                      <a:srgbClr val="C00000"/>
                    </a:solidFill>
                    <a:latin typeface="Times" charset="0"/>
                    <a:ea typeface="Times" charset="0"/>
                    <a:cs typeface="Times" charset="0"/>
                    <a:sym typeface="Wingdings"/>
                  </a:rPr>
                  <a:t> </a:t>
                </a:r>
                <a:r>
                  <a:rPr lang="en-US" sz="1200" dirty="0" smtClean="0">
                    <a:solidFill>
                      <a:prstClr val="black"/>
                    </a:solidFill>
                  </a:rPr>
                  <a:t>Each AU </a:t>
                </a:r>
                <a:r>
                  <a:rPr lang="en-US" sz="1200" dirty="0">
                    <a:solidFill>
                      <a:prstClr val="black"/>
                    </a:solidFill>
                  </a:rPr>
                  <a:t>has pre- </a:t>
                </a:r>
                <a:r>
                  <a:rPr lang="en-US" sz="1200" dirty="0" smtClean="0">
                    <a:solidFill>
                      <a:prstClr val="black"/>
                    </a:solidFill>
                  </a:rPr>
                  <a:t>and </a:t>
                </a:r>
                <a:r>
                  <a:rPr lang="en-US" sz="1200" dirty="0">
                    <a:solidFill>
                      <a:prstClr val="black"/>
                    </a:solidFill>
                  </a:rPr>
                  <a:t>post-conditions </a:t>
                </a:r>
              </a:p>
              <a:p>
                <a:pPr lvl="1">
                  <a:lnSpc>
                    <a:spcPct val="150000"/>
                  </a:lnSpc>
                  <a:defRPr/>
                </a:pPr>
                <a:r>
                  <a:rPr lang="en-US" sz="1600" b="1" dirty="0" smtClean="0">
                    <a:solidFill>
                      <a:srgbClr val="FF0000"/>
                    </a:solidFill>
                  </a:rPr>
                  <a:t>3.   </a:t>
                </a:r>
                <a:r>
                  <a:rPr lang="en-US" sz="1600" b="1" dirty="0" err="1" smtClean="0">
                    <a:solidFill>
                      <a:srgbClr val="FF0000"/>
                    </a:solidFill>
                  </a:rPr>
                  <a:t>PacMan</a:t>
                </a:r>
                <a:r>
                  <a:rPr lang="en-US" sz="1600" b="1" dirty="0" smtClean="0">
                    <a:solidFill>
                      <a:srgbClr val="FF0000"/>
                    </a:solidFill>
                  </a:rPr>
                  <a:t> </a:t>
                </a:r>
                <a:r>
                  <a:rPr lang="en-US" sz="1600" b="1" dirty="0">
                    <a:solidFill>
                      <a:srgbClr val="FF0000"/>
                    </a:solidFill>
                  </a:rPr>
                  <a:t>is eaten by a Ghost</a:t>
                </a:r>
              </a:p>
              <a:p>
                <a:pPr marL="1200150" lvl="2" indent="-285750">
                  <a:lnSpc>
                    <a:spcPct val="150000"/>
                  </a:lnSpc>
                  <a:buFont typeface="Wingdings" panose="05000000000000000000" pitchFamily="2" charset="2"/>
                  <a:buChar char="è"/>
                  <a:defRPr/>
                </a:pPr>
                <a:r>
                  <a:rPr lang="en-US" sz="1400" b="1" dirty="0" smtClean="0">
                    <a:solidFill>
                      <a:prstClr val="black"/>
                    </a:solidFill>
                  </a:rPr>
                  <a:t>Game </a:t>
                </a:r>
                <a:r>
                  <a:rPr lang="en-US" sz="1400" b="1" dirty="0" err="1">
                    <a:solidFill>
                      <a:prstClr val="black"/>
                    </a:solidFill>
                  </a:rPr>
                  <a:t>Illusionization</a:t>
                </a:r>
                <a:r>
                  <a:rPr lang="en-US" sz="1400" b="1" dirty="0">
                    <a:solidFill>
                      <a:prstClr val="black"/>
                    </a:solidFill>
                  </a:rPr>
                  <a:t>: </a:t>
                </a:r>
                <a:r>
                  <a:rPr lang="en-US" sz="1400" dirty="0">
                    <a:solidFill>
                      <a:prstClr val="black"/>
                    </a:solidFill>
                  </a:rPr>
                  <a:t>animations need </a:t>
                </a:r>
                <a:endParaRPr lang="en-US" sz="1400" dirty="0" smtClean="0">
                  <a:solidFill>
                    <a:prstClr val="black"/>
                  </a:solidFill>
                </a:endParaRPr>
              </a:p>
              <a:p>
                <a:pPr lvl="2">
                  <a:lnSpc>
                    <a:spcPct val="150000"/>
                  </a:lnSpc>
                  <a:defRPr/>
                </a:pPr>
                <a:r>
                  <a:rPr lang="en-US" sz="1400" dirty="0">
                    <a:solidFill>
                      <a:prstClr val="black"/>
                    </a:solidFill>
                  </a:rPr>
                  <a:t> </a:t>
                </a:r>
                <a:r>
                  <a:rPr lang="en-US" sz="1400" dirty="0" smtClean="0">
                    <a:solidFill>
                      <a:prstClr val="black"/>
                    </a:solidFill>
                  </a:rPr>
                  <a:t>    to be conducted </a:t>
                </a:r>
                <a:r>
                  <a:rPr lang="en-US" sz="1400" u="sng" dirty="0" smtClean="0">
                    <a:solidFill>
                      <a:prstClr val="black"/>
                    </a:solidFill>
                  </a:rPr>
                  <a:t>sequentially/parallel </a:t>
                </a:r>
                <a:r>
                  <a:rPr lang="en-US" sz="1400" dirty="0" smtClean="0">
                    <a:solidFill>
                      <a:prstClr val="black"/>
                    </a:solidFill>
                  </a:rPr>
                  <a:t>quickly</a:t>
                </a:r>
                <a:endParaRPr lang="en-US" sz="1400" dirty="0">
                  <a:solidFill>
                    <a:prstClr val="black"/>
                  </a:solidFill>
                </a:endParaRPr>
              </a:p>
              <a:p>
                <a:pPr marL="342900" indent="-342900">
                  <a:lnSpc>
                    <a:spcPct val="150000"/>
                  </a:lnSpc>
                  <a:buFont typeface="Wingdings" panose="05000000000000000000" pitchFamily="2" charset="2"/>
                  <a:buChar char="q"/>
                  <a:defRPr/>
                </a:pPr>
                <a:r>
                  <a:rPr lang="en-US" sz="1600" b="1" dirty="0" smtClean="0">
                    <a:solidFill>
                      <a:prstClr val="black"/>
                    </a:solidFill>
                  </a:rPr>
                  <a:t>Fully </a:t>
                </a:r>
                <a:r>
                  <a:rPr lang="en-US" sz="1600" b="1" dirty="0">
                    <a:solidFill>
                      <a:prstClr val="black"/>
                    </a:solidFill>
                  </a:rPr>
                  <a:t>animate the </a:t>
                </a:r>
                <a:r>
                  <a:rPr lang="en-US" sz="1600" b="1" dirty="0" err="1">
                    <a:solidFill>
                      <a:prstClr val="black"/>
                    </a:solidFill>
                  </a:rPr>
                  <a:t>PacMan</a:t>
                </a:r>
                <a:r>
                  <a:rPr lang="en-US" sz="1600" b="1" dirty="0">
                    <a:solidFill>
                      <a:prstClr val="black"/>
                    </a:solidFill>
                  </a:rPr>
                  <a:t> </a:t>
                </a:r>
                <a:r>
                  <a:rPr lang="en-US" sz="1600" b="1" dirty="0" smtClean="0">
                    <a:solidFill>
                      <a:prstClr val="black"/>
                    </a:solidFill>
                  </a:rPr>
                  <a:t>DSL</a:t>
                </a:r>
                <a:endParaRPr lang="en-US" sz="1600" dirty="0">
                  <a:solidFill>
                    <a:prstClr val="black"/>
                  </a:solidFill>
                </a:endParaRPr>
              </a:p>
              <a:p>
                <a:pPr marL="800100" lvl="1" indent="-342900">
                  <a:lnSpc>
                    <a:spcPct val="150000"/>
                  </a:lnSpc>
                  <a:buFont typeface="Wingdings" panose="05000000000000000000" pitchFamily="2" charset="2"/>
                  <a:buChar char="§"/>
                  <a:defRPr/>
                </a:pPr>
                <a:r>
                  <a:rPr lang="en-US" sz="1600" dirty="0" smtClean="0">
                    <a:solidFill>
                      <a:prstClr val="black"/>
                    </a:solidFill>
                  </a:rPr>
                  <a:t> </a:t>
                </a:r>
                <a:r>
                  <a:rPr lang="en-US" sz="1600" i="1" dirty="0" smtClean="0">
                    <a:solidFill>
                      <a:prstClr val="black"/>
                    </a:solidFill>
                  </a:rPr>
                  <a:t>disappears</a:t>
                </a:r>
                <a:r>
                  <a:rPr lang="en-US" sz="1600" dirty="0" smtClean="0">
                    <a:solidFill>
                      <a:prstClr val="black"/>
                    </a:solidFill>
                  </a:rPr>
                  <a:t>,</a:t>
                </a:r>
                <a:r>
                  <a:rPr lang="en-US" sz="1600" dirty="0">
                    <a:solidFill>
                      <a:prstClr val="black"/>
                    </a:solidFill>
                  </a:rPr>
                  <a:t> </a:t>
                </a:r>
                <a:r>
                  <a:rPr lang="en-US" sz="1600" i="1" dirty="0" smtClean="0">
                    <a:solidFill>
                      <a:prstClr val="black"/>
                    </a:solidFill>
                  </a:rPr>
                  <a:t>reappears</a:t>
                </a:r>
                <a:endParaRPr lang="en-US" sz="1600" i="1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40" name="Rectangle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36" y="1454325"/>
                <a:ext cx="5544616" cy="4154984"/>
              </a:xfrm>
              <a:prstGeom prst="rect">
                <a:avLst/>
              </a:prstGeom>
              <a:blipFill>
                <a:blip r:embed="rId3"/>
                <a:stretch>
                  <a:fillRect l="-4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8104" y="2492896"/>
            <a:ext cx="3296886" cy="2592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708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" y="310200"/>
            <a:ext cx="9062784" cy="790787"/>
          </a:xfrm>
        </p:spPr>
        <p:txBody>
          <a:bodyPr/>
          <a:lstStyle/>
          <a:p>
            <a:r>
              <a:rPr lang="en-US" sz="4400" dirty="0" smtClean="0"/>
              <a:t>A DSL </a:t>
            </a:r>
            <a:r>
              <a:rPr lang="en-US" sz="4400" dirty="0"/>
              <a:t>for Finite-State Machines</a:t>
            </a:r>
            <a:endParaRPr lang="en-GB" sz="4000" b="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14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72600" y="1459390"/>
            <a:ext cx="4788024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buFont typeface="Wingdings" panose="05000000000000000000" pitchFamily="2" charset="2"/>
              <a:buChar char="q"/>
              <a:defRPr/>
            </a:pPr>
            <a:r>
              <a:rPr lang="en-US" sz="1800" b="1" dirty="0">
                <a:solidFill>
                  <a:srgbClr val="000000"/>
                </a:solidFill>
                <a:latin typeface="SFORM9"/>
              </a:rPr>
              <a:t>FSM: A </a:t>
            </a:r>
            <a:r>
              <a:rPr lang="en-US" sz="1800" b="1" dirty="0" smtClean="0">
                <a:solidFill>
                  <a:srgbClr val="000000"/>
                </a:solidFill>
                <a:latin typeface="SFORM9"/>
              </a:rPr>
              <a:t>DSL </a:t>
            </a:r>
            <a:r>
              <a:rPr lang="en-US" sz="1800" b="1" dirty="0">
                <a:solidFill>
                  <a:srgbClr val="000000"/>
                </a:solidFill>
                <a:latin typeface="SFORM9"/>
              </a:rPr>
              <a:t>for Finite-State Machines</a:t>
            </a:r>
            <a:endParaRPr kumimoji="0" lang="en-US" sz="1800" b="1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FORM9"/>
              <a:ea typeface="ＭＳ Ｐゴシック" charset="0"/>
            </a:endParaRPr>
          </a:p>
          <a:p>
            <a:pPr marR="0" lvl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endParaRPr kumimoji="0" lang="en-US" sz="1800" b="1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FORM9"/>
              <a:ea typeface="ＭＳ Ｐゴシック" charset="0"/>
            </a:endParaRPr>
          </a:p>
          <a:p>
            <a:pPr marL="342900" indent="-342900">
              <a:buFont typeface="Courier New" panose="02070309020205020404" pitchFamily="49" charset="0"/>
              <a:buChar char="o"/>
              <a:defRPr/>
            </a:pP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inLibertineT"/>
                <a:ea typeface="ＭＳ Ｐゴシック" charset="0"/>
              </a:rPr>
              <a:t>Visual Representation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endParaRPr lang="en-US" sz="1800" b="1" dirty="0">
              <a:solidFill>
                <a:srgbClr val="000000"/>
              </a:solidFill>
              <a:latin typeface="LinLibertineT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endParaRPr kumimoji="0" lang="en-US" sz="1800" b="1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inLibertineT"/>
              <a:ea typeface="ＭＳ Ｐゴシック" charset="0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endParaRPr lang="en-US" sz="1800" b="1" dirty="0">
              <a:solidFill>
                <a:srgbClr val="000000"/>
              </a:solidFill>
              <a:latin typeface="LinLibertineT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endParaRPr kumimoji="0" lang="en-US" sz="1800" b="1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inLibertineT"/>
              <a:ea typeface="ＭＳ Ｐゴシック" charset="0"/>
            </a:endParaRPr>
          </a:p>
          <a:p>
            <a:pPr marR="0" lvl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endParaRPr kumimoji="0" lang="en-US" sz="1800" b="1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inLibertineT"/>
              <a:ea typeface="ＭＳ Ｐゴシック" charset="0"/>
            </a:endParaRPr>
          </a:p>
          <a:p>
            <a:pPr marL="171450" indent="-171450">
              <a:lnSpc>
                <a:spcPct val="200000"/>
              </a:lnSpc>
              <a:buFont typeface="Courier New" panose="02070309020205020404" pitchFamily="49" charset="0"/>
              <a:buChar char="o"/>
              <a:defRPr/>
            </a:pPr>
            <a:r>
              <a:rPr lang="en-US" sz="1800" b="1" dirty="0">
                <a:solidFill>
                  <a:srgbClr val="000000"/>
                </a:solidFill>
                <a:latin typeface="LinLibertineT"/>
              </a:rPr>
              <a:t>Two categories  of </a:t>
            </a:r>
            <a:r>
              <a:rPr lang="en-US" sz="1800" b="1" dirty="0" smtClean="0">
                <a:solidFill>
                  <a:srgbClr val="000000"/>
                </a:solidFill>
                <a:latin typeface="LinLibertineT"/>
              </a:rPr>
              <a:t>Animations</a:t>
            </a:r>
            <a:endParaRPr lang="en-US" sz="1800" b="1" dirty="0">
              <a:solidFill>
                <a:srgbClr val="000000"/>
              </a:solidFill>
              <a:latin typeface="LinLibertineT"/>
            </a:endParaRP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  <a:defRPr/>
            </a:pPr>
            <a:r>
              <a:rPr lang="en-US" sz="1200" dirty="0">
                <a:solidFill>
                  <a:prstClr val="black"/>
                </a:solidFill>
              </a:rPr>
              <a:t>Showing the progression on the word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  <a:defRPr/>
            </a:pPr>
            <a:r>
              <a:rPr lang="en-US" sz="1200" dirty="0">
                <a:solidFill>
                  <a:prstClr val="black"/>
                </a:solidFill>
              </a:rPr>
              <a:t>Showing the FSM’s current </a:t>
            </a:r>
            <a:r>
              <a:rPr lang="en-US" sz="1200" dirty="0" smtClean="0">
                <a:solidFill>
                  <a:prstClr val="black"/>
                </a:solidFill>
              </a:rPr>
              <a:t>state</a:t>
            </a:r>
          </a:p>
          <a:p>
            <a:pPr marL="342900" indent="-342900">
              <a:lnSpc>
                <a:spcPct val="200000"/>
              </a:lnSpc>
              <a:buFont typeface="Courier New" panose="02070309020205020404" pitchFamily="49" charset="0"/>
              <a:buChar char="o"/>
              <a:defRPr/>
            </a:pPr>
            <a:r>
              <a:rPr kumimoji="0" lang="fr-FR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</a:rPr>
              <a:t>Alternative </a:t>
            </a:r>
            <a:r>
              <a:rPr kumimoji="0" lang="fr-FR" sz="18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</a:rPr>
              <a:t>representation</a:t>
            </a:r>
            <a:r>
              <a:rPr kumimoji="0" lang="fr-FR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</a:rPr>
              <a:t> of MA</a:t>
            </a:r>
          </a:p>
        </p:txBody>
      </p:sp>
      <p:sp>
        <p:nvSpPr>
          <p:cNvPr id="15" name="Rectangle 14"/>
          <p:cNvSpPr/>
          <p:nvPr/>
        </p:nvSpPr>
        <p:spPr>
          <a:xfrm>
            <a:off x="816942" y="2412267"/>
            <a:ext cx="379816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FORM9"/>
                <a:ea typeface="ＭＳ Ｐゴシック" charset="0"/>
              </a:rPr>
              <a:t>  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FORM9"/>
                <a:ea typeface="ＭＳ Ｐゴシック" charset="0"/>
              </a:rPr>
              <a:t>State              Transition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16" name="Ellipse 15"/>
          <p:cNvSpPr/>
          <p:nvPr/>
        </p:nvSpPr>
        <p:spPr>
          <a:xfrm>
            <a:off x="1043608" y="2847900"/>
            <a:ext cx="468000" cy="468000"/>
          </a:xfrm>
          <a:prstGeom prst="ellipse">
            <a:avLst/>
          </a:prstGeom>
          <a:ln w="19050">
            <a:solidFill>
              <a:schemeClr val="tx1"/>
            </a:solidFill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7" name="Connecteur droit avec flèche 16"/>
          <p:cNvCxnSpPr/>
          <p:nvPr/>
        </p:nvCxnSpPr>
        <p:spPr>
          <a:xfrm>
            <a:off x="2716026" y="3140968"/>
            <a:ext cx="1008000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8" name="Imag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0960" y="2702866"/>
            <a:ext cx="1864579" cy="1295609"/>
          </a:xfrm>
          <a:prstGeom prst="rect">
            <a:avLst/>
          </a:prstGeom>
        </p:spPr>
      </p:pic>
      <p:pic>
        <p:nvPicPr>
          <p:cNvPr id="19" name="Imag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8816" y="4767765"/>
            <a:ext cx="1606603" cy="1152429"/>
          </a:xfrm>
          <a:prstGeom prst="rect">
            <a:avLst/>
          </a:prstGeom>
        </p:spPr>
      </p:pic>
      <p:pic>
        <p:nvPicPr>
          <p:cNvPr id="20" name="Imag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2474" y="4750380"/>
            <a:ext cx="1576301" cy="1116045"/>
          </a:xfrm>
          <a:prstGeom prst="rect">
            <a:avLst/>
          </a:prstGeom>
        </p:spPr>
      </p:pic>
      <p:pic>
        <p:nvPicPr>
          <p:cNvPr id="21" name="Image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65188" y="4701256"/>
            <a:ext cx="1632381" cy="1214295"/>
          </a:xfrm>
          <a:prstGeom prst="rect">
            <a:avLst/>
          </a:prstGeom>
        </p:spPr>
      </p:pic>
      <p:sp>
        <p:nvSpPr>
          <p:cNvPr id="24" name="Flèche droite 23"/>
          <p:cNvSpPr/>
          <p:nvPr/>
        </p:nvSpPr>
        <p:spPr>
          <a:xfrm rot="5400000">
            <a:off x="6068422" y="3939897"/>
            <a:ext cx="314888" cy="432048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218816" y="4481491"/>
            <a:ext cx="4820164" cy="1560063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3782396" y="4238655"/>
            <a:ext cx="529208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sz="1050" b="1" dirty="0">
                <a:solidFill>
                  <a:prstClr val="black"/>
                </a:solidFill>
              </a:rPr>
              <a:t>Variability model animation specification </a:t>
            </a:r>
          </a:p>
        </p:txBody>
      </p:sp>
      <p:sp>
        <p:nvSpPr>
          <p:cNvPr id="27" name="Rectangle 26"/>
          <p:cNvSpPr/>
          <p:nvPr/>
        </p:nvSpPr>
        <p:spPr>
          <a:xfrm>
            <a:off x="4241969" y="4565780"/>
            <a:ext cx="1475112" cy="2516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50" b="1" dirty="0" smtClean="0">
                <a:solidFill>
                  <a:prstClr val="black"/>
                </a:solidFill>
              </a:rPr>
              <a:t>Sequential</a:t>
            </a:r>
            <a:endParaRPr lang="en-US" sz="1050" dirty="0"/>
          </a:p>
        </p:txBody>
      </p:sp>
      <p:sp>
        <p:nvSpPr>
          <p:cNvPr id="28" name="Rectangle 27"/>
          <p:cNvSpPr/>
          <p:nvPr/>
        </p:nvSpPr>
        <p:spPr>
          <a:xfrm>
            <a:off x="5930812" y="4569266"/>
            <a:ext cx="143437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b="1" dirty="0" smtClean="0">
                <a:solidFill>
                  <a:prstClr val="black"/>
                </a:solidFill>
              </a:rPr>
              <a:t>Concurrent</a:t>
            </a:r>
            <a:endParaRPr lang="en-US" sz="1100" dirty="0"/>
          </a:p>
        </p:txBody>
      </p:sp>
      <p:sp>
        <p:nvSpPr>
          <p:cNvPr id="29" name="Rectangle 28"/>
          <p:cNvSpPr/>
          <p:nvPr/>
        </p:nvSpPr>
        <p:spPr>
          <a:xfrm>
            <a:off x="7504169" y="4563502"/>
            <a:ext cx="1390796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50" b="1" dirty="0" smtClean="0">
                <a:solidFill>
                  <a:prstClr val="black"/>
                </a:solidFill>
              </a:rPr>
              <a:t>Timed </a:t>
            </a:r>
            <a:r>
              <a:rPr lang="en-US" sz="1050" b="1" dirty="0">
                <a:solidFill>
                  <a:prstClr val="black"/>
                </a:solidFill>
              </a:rPr>
              <a:t>approach </a:t>
            </a:r>
            <a:endParaRPr lang="en-US" sz="1050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93881" y="1674718"/>
            <a:ext cx="3966047" cy="833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814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" y="310200"/>
            <a:ext cx="9062784" cy="790787"/>
          </a:xfrm>
        </p:spPr>
        <p:txBody>
          <a:bodyPr/>
          <a:lstStyle/>
          <a:p>
            <a:r>
              <a:rPr lang="en-US" b="0" dirty="0"/>
              <a:t>PN</a:t>
            </a:r>
            <a:r>
              <a:rPr lang="en-US" dirty="0"/>
              <a:t>: A </a:t>
            </a:r>
            <a:r>
              <a:rPr lang="en-US" dirty="0" smtClean="0"/>
              <a:t>DSL </a:t>
            </a:r>
            <a:r>
              <a:rPr lang="en-US" dirty="0"/>
              <a:t>for </a:t>
            </a:r>
            <a:r>
              <a:rPr lang="en-US" dirty="0" smtClean="0"/>
              <a:t>Petri </a:t>
            </a:r>
            <a:r>
              <a:rPr lang="en-US" dirty="0"/>
              <a:t>Nets</a:t>
            </a:r>
            <a:r>
              <a:rPr lang="en-US" sz="4400" dirty="0"/>
              <a:t> </a:t>
            </a:r>
            <a:br>
              <a:rPr lang="en-US" sz="4400" dirty="0"/>
            </a:br>
            <a:endParaRPr lang="en-GB" sz="4000" b="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15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1938897"/>
            <a:ext cx="4824536" cy="225802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165860" y="1333217"/>
            <a:ext cx="682250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inLibertineTB"/>
                <a:ea typeface="ＭＳ Ｐゴシック" charset="0"/>
              </a:rPr>
              <a:t>A MM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inLibertineTB"/>
                <a:ea typeface="ＭＳ Ｐゴシック" charset="0"/>
              </a:rPr>
              <a:t>for Place/Transition Petri </a:t>
            </a:r>
            <a:r>
              <a:rPr kumimoji="0" 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inLibertineTB"/>
                <a:ea typeface="ＭＳ Ｐゴシック" charset="0"/>
              </a:rPr>
              <a:t>Nets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cxnSp>
        <p:nvCxnSpPr>
          <p:cNvPr id="11" name="Connecteur droit 10"/>
          <p:cNvCxnSpPr/>
          <p:nvPr/>
        </p:nvCxnSpPr>
        <p:spPr>
          <a:xfrm flipV="1">
            <a:off x="5220072" y="2132856"/>
            <a:ext cx="0" cy="2052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251520" y="4365104"/>
            <a:ext cx="8280920" cy="18471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21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FOTI10"/>
                <a:ea typeface="ＭＳ Ｐゴシック" charset="0"/>
              </a:rPr>
              <a:t>Animations PN: </a:t>
            </a:r>
          </a:p>
          <a:p>
            <a:pPr marL="742950" marR="0" lvl="1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fr-BE" sz="16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Concrete</a:t>
            </a:r>
            <a:r>
              <a:rPr kumimoji="0" lang="fr-BE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fr-BE" sz="16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Syntax</a:t>
            </a:r>
            <a:r>
              <a:rPr kumimoji="0" lang="fr-BE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circle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, black thin box, directed arrow </a:t>
            </a:r>
            <a:endParaRPr kumimoji="0" lang="en-US" sz="1600" b="1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FOTI10"/>
              </a:rPr>
              <a:t>UA: 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Highlight, Removing,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creating </a:t>
            </a:r>
            <a:endParaRPr kumimoji="0" lang="en-US" sz="16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Animation CTRL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: sequentially</a:t>
            </a:r>
            <a:endParaRPr kumimoji="0" lang="en-US" sz="14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P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erform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them step by step, or 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automatically, or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even 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interactively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pic>
        <p:nvPicPr>
          <p:cNvPr id="13" name="Imag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6096" y="2475701"/>
            <a:ext cx="3475682" cy="1230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325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" y="310200"/>
            <a:ext cx="9062784" cy="790787"/>
          </a:xfrm>
        </p:spPr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Challenges </a:t>
            </a:r>
            <a:b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GB" sz="40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16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611560" y="1484784"/>
            <a:ext cx="770485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à"/>
              <a:defRPr/>
            </a:pPr>
            <a:endParaRPr lang="fr-FR" sz="1600" b="1" dirty="0" smtClean="0">
              <a:solidFill>
                <a:srgbClr val="000000"/>
              </a:solidFill>
              <a:latin typeface="LinLibertineT"/>
            </a:endParaRPr>
          </a:p>
          <a:p>
            <a:pPr marL="342900" indent="-342900" algn="ctr">
              <a:buFont typeface="Wingdings" panose="05000000000000000000" pitchFamily="2" charset="2"/>
              <a:buChar char="à"/>
              <a:defRPr/>
            </a:pPr>
            <a:endParaRPr lang="fr-FR" sz="1600" b="1" dirty="0">
              <a:solidFill>
                <a:srgbClr val="000000"/>
              </a:solidFill>
              <a:latin typeface="LinLibertineT"/>
            </a:endParaRPr>
          </a:p>
          <a:p>
            <a:pPr marL="342900" indent="-342900" algn="ctr">
              <a:buFont typeface="Wingdings" panose="05000000000000000000" pitchFamily="2" charset="2"/>
              <a:buChar char="à"/>
              <a:defRPr/>
            </a:pPr>
            <a:endParaRPr lang="fr-FR" sz="1600" b="1" dirty="0">
              <a:solidFill>
                <a:srgbClr val="000000"/>
              </a:solidFill>
              <a:latin typeface="LinLibertineT"/>
            </a:endParaRPr>
          </a:p>
          <a:p>
            <a:pPr marL="342900" lvl="0" indent="-342900">
              <a:buFont typeface="Wingdings" panose="05000000000000000000" pitchFamily="2" charset="2"/>
              <a:buChar char="q"/>
              <a:defRPr/>
            </a:pPr>
            <a:r>
              <a:rPr lang="en-US" b="1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 Key Challenges to </a:t>
            </a:r>
            <a:r>
              <a:rPr lang="en-US" b="1" dirty="0" err="1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adress</a:t>
            </a:r>
            <a:r>
              <a:rPr lang="en-US" b="1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endParaRPr lang="en-US" sz="2800" b="1" dirty="0">
              <a:solidFill>
                <a:prstClr val="black"/>
              </a:solidFill>
            </a:endParaRPr>
          </a:p>
          <a:p>
            <a:pPr marL="1028700" lvl="1" indent="-571500">
              <a:lnSpc>
                <a:spcPct val="250000"/>
              </a:lnSpc>
              <a:buFont typeface="+mj-lt"/>
              <a:buAutoNum type="romanLcPeriod"/>
              <a:defRPr/>
            </a:pPr>
            <a:r>
              <a:rPr lang="en-US" sz="1800" cap="small" dirty="0"/>
              <a:t>E</a:t>
            </a:r>
            <a:r>
              <a:rPr lang="en-US" sz="1600" dirty="0"/>
              <a:t>xplicitly define CS for easily expressing MA;</a:t>
            </a:r>
            <a:r>
              <a:rPr lang="en-US" dirty="0"/>
              <a:t> </a:t>
            </a:r>
          </a:p>
          <a:p>
            <a:pPr marL="1028700" lvl="1" indent="-571500">
              <a:lnSpc>
                <a:spcPct val="250000"/>
              </a:lnSpc>
              <a:buFont typeface="+mj-lt"/>
              <a:buAutoNum type="romanLcPeriod"/>
              <a:defRPr/>
            </a:pPr>
            <a:r>
              <a:rPr lang="en-US" sz="1800" cap="small" dirty="0"/>
              <a:t>B</a:t>
            </a:r>
            <a:r>
              <a:rPr lang="en-US" sz="1600" dirty="0">
                <a:solidFill>
                  <a:prstClr val="black"/>
                </a:solidFill>
              </a:rPr>
              <a:t>uild an MA language to express AU in a compositional way, </a:t>
            </a:r>
          </a:p>
          <a:p>
            <a:pPr marL="1028700" lvl="1" indent="-571500">
              <a:lnSpc>
                <a:spcPct val="250000"/>
              </a:lnSpc>
              <a:buFont typeface="+mj-lt"/>
              <a:buAutoNum type="romanLcPeriod"/>
              <a:defRPr/>
            </a:pPr>
            <a:r>
              <a:rPr lang="en-US" sz="1800" cap="small" dirty="0"/>
              <a:t>E</a:t>
            </a:r>
            <a:r>
              <a:rPr lang="en-US" sz="1600" dirty="0">
                <a:solidFill>
                  <a:prstClr val="black"/>
                </a:solidFill>
              </a:rPr>
              <a:t>xplicitly relate MA units with their transformation counterparts</a:t>
            </a:r>
            <a:endParaRPr lang="en-US" sz="2800" b="1" dirty="0">
              <a:solidFill>
                <a:prstClr val="black"/>
              </a:solidFill>
            </a:endParaRPr>
          </a:p>
          <a:p>
            <a:pPr marL="342900" marR="0" lvl="0" indent="-34290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à"/>
              <a:tabLst/>
              <a:defRPr/>
            </a:pPr>
            <a:endParaRPr kumimoji="0" lang="en-US" sz="1600" b="1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charset="0"/>
              <a:cs typeface="Arial" panose="020B0604020202020204" pitchFamily="34" charset="0"/>
            </a:endParaRPr>
          </a:p>
          <a:p>
            <a:pPr marR="0" lvl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1486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" y="333957"/>
            <a:ext cx="9062784" cy="790787"/>
          </a:xfrm>
        </p:spPr>
        <p:txBody>
          <a:bodyPr/>
          <a:lstStyle/>
          <a:p>
            <a:r>
              <a:rPr lang="en-US" sz="4400" dirty="0" smtClean="0">
                <a:latin typeface="Arial" panose="020B0604020202020204" pitchFamily="34" charset="0"/>
                <a:cs typeface="Arial" panose="020B0604020202020204" pitchFamily="34" charset="0"/>
              </a:rPr>
              <a:t>Challenge 1: Concrete </a:t>
            </a:r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Syntax</a:t>
            </a:r>
            <a:r>
              <a:rPr lang="en-US" sz="4400" dirty="0" smtClean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44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GB" sz="36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17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6" name="object 36"/>
          <p:cNvSpPr txBox="1"/>
          <p:nvPr/>
        </p:nvSpPr>
        <p:spPr>
          <a:xfrm>
            <a:off x="2699792" y="1916832"/>
            <a:ext cx="1144957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708025" algn="l"/>
              </a:tabLst>
            </a:pPr>
            <a:r>
              <a:rPr spc="35" dirty="0" smtClean="0">
                <a:latin typeface="Verdana"/>
                <a:cs typeface="Verdana"/>
              </a:rPr>
              <a:t>M</a:t>
            </a:r>
            <a:r>
              <a:rPr spc="40" dirty="0" smtClean="0">
                <a:latin typeface="Verdana"/>
                <a:cs typeface="Verdana"/>
              </a:rPr>
              <a:t>M</a:t>
            </a:r>
            <a:r>
              <a:rPr baseline="-20202" dirty="0" smtClean="0">
                <a:latin typeface="Verdana"/>
                <a:cs typeface="Verdana"/>
              </a:rPr>
              <a:t>AS</a:t>
            </a:r>
            <a:endParaRPr baseline="-20202" dirty="0">
              <a:latin typeface="Verdana"/>
              <a:cs typeface="Verdana"/>
            </a:endParaRPr>
          </a:p>
        </p:txBody>
      </p:sp>
      <p:grpSp>
        <p:nvGrpSpPr>
          <p:cNvPr id="107" name="Groupe 106"/>
          <p:cNvGrpSpPr/>
          <p:nvPr/>
        </p:nvGrpSpPr>
        <p:grpSpPr>
          <a:xfrm>
            <a:off x="3719502" y="2085162"/>
            <a:ext cx="1489485" cy="123790"/>
            <a:chOff x="4499390" y="3286665"/>
            <a:chExt cx="705857" cy="35212"/>
          </a:xfrm>
        </p:grpSpPr>
        <p:grpSp>
          <p:nvGrpSpPr>
            <p:cNvPr id="108" name="Groupe 107"/>
            <p:cNvGrpSpPr/>
            <p:nvPr/>
          </p:nvGrpSpPr>
          <p:grpSpPr>
            <a:xfrm rot="10800000">
              <a:off x="4849850" y="3286665"/>
              <a:ext cx="355397" cy="33854"/>
              <a:chOff x="5163154" y="3271641"/>
              <a:chExt cx="355397" cy="33854"/>
            </a:xfrm>
          </p:grpSpPr>
          <p:sp>
            <p:nvSpPr>
              <p:cNvPr id="112" name="object 39"/>
              <p:cNvSpPr/>
              <p:nvPr/>
            </p:nvSpPr>
            <p:spPr>
              <a:xfrm>
                <a:off x="5169301" y="3271641"/>
                <a:ext cx="349250" cy="27940"/>
              </a:xfrm>
              <a:custGeom>
                <a:avLst/>
                <a:gdLst/>
                <a:ahLst/>
                <a:cxnLst/>
                <a:rect l="l" t="t" r="r" b="b"/>
                <a:pathLst>
                  <a:path w="349250" h="27940">
                    <a:moveTo>
                      <a:pt x="349032" y="15222"/>
                    </a:moveTo>
                    <a:lnTo>
                      <a:pt x="344395" y="9062"/>
                    </a:lnTo>
                    <a:lnTo>
                      <a:pt x="339757" y="4822"/>
                    </a:lnTo>
                    <a:lnTo>
                      <a:pt x="335118" y="3334"/>
                    </a:lnTo>
                    <a:lnTo>
                      <a:pt x="330481" y="5429"/>
                    </a:lnTo>
                    <a:lnTo>
                      <a:pt x="325845" y="10796"/>
                    </a:lnTo>
                    <a:lnTo>
                      <a:pt x="321206" y="17412"/>
                    </a:lnTo>
                    <a:lnTo>
                      <a:pt x="316567" y="23448"/>
                    </a:lnTo>
                    <a:lnTo>
                      <a:pt x="311931" y="27075"/>
                    </a:lnTo>
                    <a:lnTo>
                      <a:pt x="307290" y="26710"/>
                    </a:lnTo>
                    <a:lnTo>
                      <a:pt x="302651" y="22916"/>
                    </a:lnTo>
                    <a:lnTo>
                      <a:pt x="298015" y="17079"/>
                    </a:lnTo>
                    <a:lnTo>
                      <a:pt x="293380" y="10584"/>
                    </a:lnTo>
                    <a:lnTo>
                      <a:pt x="288739" y="5657"/>
                    </a:lnTo>
                    <a:lnTo>
                      <a:pt x="284101" y="3640"/>
                    </a:lnTo>
                    <a:lnTo>
                      <a:pt x="279465" y="4679"/>
                    </a:lnTo>
                    <a:lnTo>
                      <a:pt x="274829" y="8920"/>
                    </a:lnTo>
                    <a:lnTo>
                      <a:pt x="270188" y="15267"/>
                    </a:lnTo>
                    <a:lnTo>
                      <a:pt x="265549" y="21505"/>
                    </a:lnTo>
                    <a:lnTo>
                      <a:pt x="260910" y="26077"/>
                    </a:lnTo>
                    <a:lnTo>
                      <a:pt x="256269" y="27430"/>
                    </a:lnTo>
                    <a:lnTo>
                      <a:pt x="251633" y="24673"/>
                    </a:lnTo>
                    <a:lnTo>
                      <a:pt x="246997" y="19125"/>
                    </a:lnTo>
                    <a:lnTo>
                      <a:pt x="242359" y="12535"/>
                    </a:lnTo>
                    <a:lnTo>
                      <a:pt x="237718" y="6657"/>
                    </a:lnTo>
                    <a:lnTo>
                      <a:pt x="233083" y="3658"/>
                    </a:lnTo>
                    <a:lnTo>
                      <a:pt x="228446" y="4148"/>
                    </a:lnTo>
                    <a:lnTo>
                      <a:pt x="223808" y="7556"/>
                    </a:lnTo>
                    <a:lnTo>
                      <a:pt x="219167" y="13314"/>
                    </a:lnTo>
                    <a:lnTo>
                      <a:pt x="214530" y="19724"/>
                    </a:lnTo>
                    <a:lnTo>
                      <a:pt x="209892" y="24683"/>
                    </a:lnTo>
                    <a:lnTo>
                      <a:pt x="205253" y="27129"/>
                    </a:lnTo>
                    <a:lnTo>
                      <a:pt x="200617" y="25999"/>
                    </a:lnTo>
                    <a:lnTo>
                      <a:pt x="194436" y="21645"/>
                    </a:lnTo>
                    <a:lnTo>
                      <a:pt x="187576" y="9630"/>
                    </a:lnTo>
                    <a:lnTo>
                      <a:pt x="179569" y="0"/>
                    </a:lnTo>
                    <a:lnTo>
                      <a:pt x="173389" y="5510"/>
                    </a:lnTo>
                    <a:lnTo>
                      <a:pt x="168748" y="10876"/>
                    </a:lnTo>
                    <a:lnTo>
                      <a:pt x="164109" y="17490"/>
                    </a:lnTo>
                    <a:lnTo>
                      <a:pt x="159470" y="23525"/>
                    </a:lnTo>
                    <a:lnTo>
                      <a:pt x="154828" y="27156"/>
                    </a:lnTo>
                    <a:lnTo>
                      <a:pt x="150193" y="26792"/>
                    </a:lnTo>
                    <a:lnTo>
                      <a:pt x="145557" y="23003"/>
                    </a:lnTo>
                    <a:lnTo>
                      <a:pt x="140919" y="17178"/>
                    </a:lnTo>
                    <a:lnTo>
                      <a:pt x="136278" y="10706"/>
                    </a:lnTo>
                    <a:lnTo>
                      <a:pt x="130098" y="2222"/>
                    </a:lnTo>
                    <a:lnTo>
                      <a:pt x="123907" y="1187"/>
                    </a:lnTo>
                    <a:lnTo>
                      <a:pt x="117727" y="9001"/>
                    </a:lnTo>
                    <a:lnTo>
                      <a:pt x="113090" y="15352"/>
                    </a:lnTo>
                    <a:lnTo>
                      <a:pt x="108452" y="21597"/>
                    </a:lnTo>
                    <a:lnTo>
                      <a:pt x="103813" y="26171"/>
                    </a:lnTo>
                    <a:lnTo>
                      <a:pt x="99177" y="27511"/>
                    </a:lnTo>
                    <a:lnTo>
                      <a:pt x="94540" y="24754"/>
                    </a:lnTo>
                    <a:lnTo>
                      <a:pt x="89901" y="19207"/>
                    </a:lnTo>
                    <a:lnTo>
                      <a:pt x="85263" y="12629"/>
                    </a:lnTo>
                    <a:lnTo>
                      <a:pt x="80626" y="6778"/>
                    </a:lnTo>
                    <a:lnTo>
                      <a:pt x="75989" y="3774"/>
                    </a:lnTo>
                    <a:lnTo>
                      <a:pt x="71351" y="4262"/>
                    </a:lnTo>
                    <a:lnTo>
                      <a:pt x="66712" y="7672"/>
                    </a:lnTo>
                    <a:lnTo>
                      <a:pt x="62075" y="13436"/>
                    </a:lnTo>
                    <a:lnTo>
                      <a:pt x="57434" y="19823"/>
                    </a:lnTo>
                    <a:lnTo>
                      <a:pt x="52796" y="24775"/>
                    </a:lnTo>
                    <a:lnTo>
                      <a:pt x="48160" y="27228"/>
                    </a:lnTo>
                    <a:lnTo>
                      <a:pt x="43525" y="26121"/>
                    </a:lnTo>
                    <a:lnTo>
                      <a:pt x="34112" y="21047"/>
                    </a:lnTo>
                    <a:lnTo>
                      <a:pt x="19441" y="14138"/>
                    </a:lnTo>
                    <a:lnTo>
                      <a:pt x="5930" y="8048"/>
                    </a:lnTo>
                    <a:lnTo>
                      <a:pt x="0" y="5429"/>
                    </a:lnTo>
                  </a:path>
                </a:pathLst>
              </a:custGeom>
              <a:ln w="6698">
                <a:solidFill>
                  <a:srgbClr val="80808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13" name="object 41"/>
              <p:cNvSpPr/>
              <p:nvPr/>
            </p:nvSpPr>
            <p:spPr>
              <a:xfrm>
                <a:off x="5163154" y="3274380"/>
                <a:ext cx="48895" cy="31115"/>
              </a:xfrm>
              <a:custGeom>
                <a:avLst/>
                <a:gdLst/>
                <a:ahLst/>
                <a:cxnLst/>
                <a:rect l="l" t="t" r="r" b="b"/>
                <a:pathLst>
                  <a:path w="48895" h="31115">
                    <a:moveTo>
                      <a:pt x="30676" y="13389"/>
                    </a:moveTo>
                    <a:lnTo>
                      <a:pt x="48315" y="6499"/>
                    </a:lnTo>
                    <a:lnTo>
                      <a:pt x="0" y="0"/>
                    </a:lnTo>
                    <a:lnTo>
                      <a:pt x="37583" y="31072"/>
                    </a:lnTo>
                    <a:lnTo>
                      <a:pt x="30676" y="13389"/>
                    </a:lnTo>
                    <a:close/>
                  </a:path>
                </a:pathLst>
              </a:custGeom>
              <a:ln w="3349">
                <a:solidFill>
                  <a:srgbClr val="80808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grpSp>
          <p:nvGrpSpPr>
            <p:cNvPr id="109" name="Groupe 108"/>
            <p:cNvGrpSpPr/>
            <p:nvPr/>
          </p:nvGrpSpPr>
          <p:grpSpPr>
            <a:xfrm rot="10800000">
              <a:off x="4499390" y="3288034"/>
              <a:ext cx="355753" cy="33843"/>
              <a:chOff x="4474869" y="3271641"/>
              <a:chExt cx="355753" cy="33843"/>
            </a:xfrm>
          </p:grpSpPr>
          <p:sp>
            <p:nvSpPr>
              <p:cNvPr id="110" name="object 42"/>
              <p:cNvSpPr/>
              <p:nvPr/>
            </p:nvSpPr>
            <p:spPr>
              <a:xfrm>
                <a:off x="4474869" y="3271641"/>
                <a:ext cx="349250" cy="27940"/>
              </a:xfrm>
              <a:custGeom>
                <a:avLst/>
                <a:gdLst/>
                <a:ahLst/>
                <a:cxnLst/>
                <a:rect l="l" t="t" r="r" b="b"/>
                <a:pathLst>
                  <a:path w="349250" h="27940">
                    <a:moveTo>
                      <a:pt x="0" y="15222"/>
                    </a:moveTo>
                    <a:lnTo>
                      <a:pt x="4636" y="9062"/>
                    </a:lnTo>
                    <a:lnTo>
                      <a:pt x="9275" y="4822"/>
                    </a:lnTo>
                    <a:lnTo>
                      <a:pt x="13913" y="3334"/>
                    </a:lnTo>
                    <a:lnTo>
                      <a:pt x="18550" y="5429"/>
                    </a:lnTo>
                    <a:lnTo>
                      <a:pt x="23187" y="10796"/>
                    </a:lnTo>
                    <a:lnTo>
                      <a:pt x="27825" y="17412"/>
                    </a:lnTo>
                    <a:lnTo>
                      <a:pt x="32464" y="23448"/>
                    </a:lnTo>
                    <a:lnTo>
                      <a:pt x="37101" y="27075"/>
                    </a:lnTo>
                    <a:lnTo>
                      <a:pt x="41742" y="26710"/>
                    </a:lnTo>
                    <a:lnTo>
                      <a:pt x="46380" y="22916"/>
                    </a:lnTo>
                    <a:lnTo>
                      <a:pt x="51016" y="17079"/>
                    </a:lnTo>
                    <a:lnTo>
                      <a:pt x="55651" y="10584"/>
                    </a:lnTo>
                    <a:lnTo>
                      <a:pt x="60292" y="5657"/>
                    </a:lnTo>
                    <a:lnTo>
                      <a:pt x="64931" y="3640"/>
                    </a:lnTo>
                    <a:lnTo>
                      <a:pt x="69567" y="4679"/>
                    </a:lnTo>
                    <a:lnTo>
                      <a:pt x="74202" y="8920"/>
                    </a:lnTo>
                    <a:lnTo>
                      <a:pt x="78843" y="15267"/>
                    </a:lnTo>
                    <a:lnTo>
                      <a:pt x="83481" y="21505"/>
                    </a:lnTo>
                    <a:lnTo>
                      <a:pt x="88117" y="26077"/>
                    </a:lnTo>
                    <a:lnTo>
                      <a:pt x="92753" y="27430"/>
                    </a:lnTo>
                    <a:lnTo>
                      <a:pt x="97394" y="24673"/>
                    </a:lnTo>
                    <a:lnTo>
                      <a:pt x="102033" y="19125"/>
                    </a:lnTo>
                    <a:lnTo>
                      <a:pt x="106672" y="12535"/>
                    </a:lnTo>
                    <a:lnTo>
                      <a:pt x="111314" y="6657"/>
                    </a:lnTo>
                    <a:lnTo>
                      <a:pt x="115949" y="3658"/>
                    </a:lnTo>
                    <a:lnTo>
                      <a:pt x="120585" y="4148"/>
                    </a:lnTo>
                    <a:lnTo>
                      <a:pt x="125223" y="7556"/>
                    </a:lnTo>
                    <a:lnTo>
                      <a:pt x="129864" y="13314"/>
                    </a:lnTo>
                    <a:lnTo>
                      <a:pt x="134501" y="19724"/>
                    </a:lnTo>
                    <a:lnTo>
                      <a:pt x="139140" y="24683"/>
                    </a:lnTo>
                    <a:lnTo>
                      <a:pt x="143778" y="27129"/>
                    </a:lnTo>
                    <a:lnTo>
                      <a:pt x="148415" y="25999"/>
                    </a:lnTo>
                    <a:lnTo>
                      <a:pt x="154595" y="21645"/>
                    </a:lnTo>
                    <a:lnTo>
                      <a:pt x="161496" y="9630"/>
                    </a:lnTo>
                    <a:lnTo>
                      <a:pt x="169462" y="0"/>
                    </a:lnTo>
                    <a:lnTo>
                      <a:pt x="175642" y="5510"/>
                    </a:lnTo>
                    <a:lnTo>
                      <a:pt x="180283" y="10876"/>
                    </a:lnTo>
                    <a:lnTo>
                      <a:pt x="184923" y="17490"/>
                    </a:lnTo>
                    <a:lnTo>
                      <a:pt x="189562" y="23525"/>
                    </a:lnTo>
                    <a:lnTo>
                      <a:pt x="194203" y="27156"/>
                    </a:lnTo>
                    <a:lnTo>
                      <a:pt x="198838" y="26792"/>
                    </a:lnTo>
                    <a:lnTo>
                      <a:pt x="203474" y="23003"/>
                    </a:lnTo>
                    <a:lnTo>
                      <a:pt x="208113" y="17178"/>
                    </a:lnTo>
                    <a:lnTo>
                      <a:pt x="212754" y="10706"/>
                    </a:lnTo>
                    <a:lnTo>
                      <a:pt x="218934" y="2222"/>
                    </a:lnTo>
                    <a:lnTo>
                      <a:pt x="225114" y="1187"/>
                    </a:lnTo>
                    <a:lnTo>
                      <a:pt x="231304" y="9001"/>
                    </a:lnTo>
                    <a:lnTo>
                      <a:pt x="235941" y="15352"/>
                    </a:lnTo>
                    <a:lnTo>
                      <a:pt x="240580" y="21597"/>
                    </a:lnTo>
                    <a:lnTo>
                      <a:pt x="245218" y="26171"/>
                    </a:lnTo>
                    <a:lnTo>
                      <a:pt x="249855" y="27511"/>
                    </a:lnTo>
                    <a:lnTo>
                      <a:pt x="254492" y="24754"/>
                    </a:lnTo>
                    <a:lnTo>
                      <a:pt x="259130" y="19207"/>
                    </a:lnTo>
                    <a:lnTo>
                      <a:pt x="263769" y="12629"/>
                    </a:lnTo>
                    <a:lnTo>
                      <a:pt x="268406" y="6778"/>
                    </a:lnTo>
                    <a:lnTo>
                      <a:pt x="273042" y="3774"/>
                    </a:lnTo>
                    <a:lnTo>
                      <a:pt x="277681" y="4262"/>
                    </a:lnTo>
                    <a:lnTo>
                      <a:pt x="282320" y="7672"/>
                    </a:lnTo>
                    <a:lnTo>
                      <a:pt x="286956" y="13436"/>
                    </a:lnTo>
                    <a:lnTo>
                      <a:pt x="291597" y="19823"/>
                    </a:lnTo>
                    <a:lnTo>
                      <a:pt x="296235" y="24775"/>
                    </a:lnTo>
                    <a:lnTo>
                      <a:pt x="300872" y="27228"/>
                    </a:lnTo>
                    <a:lnTo>
                      <a:pt x="305507" y="26121"/>
                    </a:lnTo>
                    <a:lnTo>
                      <a:pt x="314919" y="21047"/>
                    </a:lnTo>
                    <a:lnTo>
                      <a:pt x="329591" y="14138"/>
                    </a:lnTo>
                    <a:lnTo>
                      <a:pt x="343102" y="8048"/>
                    </a:lnTo>
                    <a:lnTo>
                      <a:pt x="349032" y="5429"/>
                    </a:lnTo>
                  </a:path>
                </a:pathLst>
              </a:custGeom>
              <a:ln w="6698">
                <a:solidFill>
                  <a:srgbClr val="80808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11" name="object 44"/>
              <p:cNvSpPr/>
              <p:nvPr/>
            </p:nvSpPr>
            <p:spPr>
              <a:xfrm>
                <a:off x="4781727" y="3274369"/>
                <a:ext cx="48895" cy="31115"/>
              </a:xfrm>
              <a:custGeom>
                <a:avLst/>
                <a:gdLst/>
                <a:ahLst/>
                <a:cxnLst/>
                <a:rect l="l" t="t" r="r" b="b"/>
                <a:pathLst>
                  <a:path w="48895" h="31115">
                    <a:moveTo>
                      <a:pt x="17643" y="13403"/>
                    </a:moveTo>
                    <a:lnTo>
                      <a:pt x="10747" y="31082"/>
                    </a:lnTo>
                    <a:lnTo>
                      <a:pt x="48325" y="0"/>
                    </a:lnTo>
                    <a:lnTo>
                      <a:pt x="0" y="6503"/>
                    </a:lnTo>
                    <a:lnTo>
                      <a:pt x="17643" y="13403"/>
                    </a:lnTo>
                    <a:close/>
                  </a:path>
                </a:pathLst>
              </a:custGeom>
              <a:ln w="3349">
                <a:solidFill>
                  <a:srgbClr val="80808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</p:grpSp>
      <p:cxnSp>
        <p:nvCxnSpPr>
          <p:cNvPr id="114" name="Connecteur droit 113"/>
          <p:cNvCxnSpPr/>
          <p:nvPr/>
        </p:nvCxnSpPr>
        <p:spPr>
          <a:xfrm flipH="1">
            <a:off x="3498205" y="2882643"/>
            <a:ext cx="1944000" cy="0"/>
          </a:xfrm>
          <a:prstGeom prst="line">
            <a:avLst/>
          </a:prstGeom>
          <a:ln w="19050">
            <a:solidFill>
              <a:srgbClr val="F48020"/>
            </a:solidFill>
            <a:bevel/>
            <a:headEnd type="stealth"/>
            <a:tailEnd type="none" w="sm" len="sm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15" name="Connecteur droit 114"/>
          <p:cNvCxnSpPr/>
          <p:nvPr/>
        </p:nvCxnSpPr>
        <p:spPr>
          <a:xfrm>
            <a:off x="3487036" y="2780928"/>
            <a:ext cx="1908000" cy="0"/>
          </a:xfrm>
          <a:prstGeom prst="line">
            <a:avLst/>
          </a:prstGeom>
          <a:ln w="19050">
            <a:solidFill>
              <a:srgbClr val="007A37"/>
            </a:solidFill>
            <a:bevel/>
            <a:headEnd type="stealth"/>
            <a:tailEnd type="none" w="sm" len="sm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16" name="ZoneTexte 115"/>
          <p:cNvSpPr txBox="1"/>
          <p:nvPr/>
        </p:nvSpPr>
        <p:spPr>
          <a:xfrm>
            <a:off x="4832482" y="2564711"/>
            <a:ext cx="72706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fr-FR" sz="1200" spc="10" dirty="0" err="1" smtClean="0">
                <a:solidFill>
                  <a:srgbClr val="007A37"/>
                </a:solidFill>
                <a:latin typeface="Verdana"/>
                <a:cs typeface="Verdana"/>
              </a:rPr>
              <a:t>parsing</a:t>
            </a:r>
            <a:endParaRPr lang="en-US" sz="1200" spc="10" dirty="0">
              <a:solidFill>
                <a:srgbClr val="007A37"/>
              </a:solidFill>
              <a:latin typeface="Verdana"/>
              <a:cs typeface="Verdana"/>
            </a:endParaRPr>
          </a:p>
        </p:txBody>
      </p:sp>
      <p:cxnSp>
        <p:nvCxnSpPr>
          <p:cNvPr id="117" name="Connecteur droit avec flèche 116"/>
          <p:cNvCxnSpPr/>
          <p:nvPr/>
        </p:nvCxnSpPr>
        <p:spPr>
          <a:xfrm flipV="1">
            <a:off x="2915816" y="2204179"/>
            <a:ext cx="0" cy="540000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headEnd type="none"/>
            <a:tailEnd type="arrow" w="sm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8" name="object 36"/>
          <p:cNvSpPr txBox="1"/>
          <p:nvPr/>
        </p:nvSpPr>
        <p:spPr>
          <a:xfrm>
            <a:off x="5491896" y="1880461"/>
            <a:ext cx="952312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708025" algn="l"/>
              </a:tabLst>
            </a:pPr>
            <a:r>
              <a:rPr sz="1800" spc="35" dirty="0" smtClean="0">
                <a:latin typeface="Verdana"/>
                <a:cs typeface="Verdana"/>
              </a:rPr>
              <a:t>M</a:t>
            </a:r>
            <a:r>
              <a:rPr sz="1800" spc="40" dirty="0" smtClean="0">
                <a:latin typeface="Verdana"/>
                <a:cs typeface="Verdana"/>
              </a:rPr>
              <a:t>M</a:t>
            </a:r>
            <a:r>
              <a:rPr sz="1800" spc="-7" baseline="-20202" dirty="0" smtClean="0">
                <a:latin typeface="Verdana"/>
                <a:cs typeface="Verdana"/>
              </a:rPr>
              <a:t>CS</a:t>
            </a:r>
            <a:endParaRPr sz="1800" baseline="-20202" dirty="0">
              <a:latin typeface="Verdana"/>
              <a:cs typeface="Verdana"/>
            </a:endParaRPr>
          </a:p>
        </p:txBody>
      </p:sp>
      <p:sp>
        <p:nvSpPr>
          <p:cNvPr id="119" name="ZoneTexte 118"/>
          <p:cNvSpPr txBox="1"/>
          <p:nvPr/>
        </p:nvSpPr>
        <p:spPr>
          <a:xfrm>
            <a:off x="3400973" y="2834560"/>
            <a:ext cx="84341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spc="10" dirty="0" err="1">
                <a:solidFill>
                  <a:srgbClr val="FF6600"/>
                </a:solidFill>
                <a:latin typeface="Verdana"/>
                <a:cs typeface="Verdana"/>
              </a:rPr>
              <a:t>rendering</a:t>
            </a:r>
            <a:endParaRPr lang="en-US" sz="900" spc="10" dirty="0">
              <a:solidFill>
                <a:srgbClr val="FF6600"/>
              </a:solidFill>
              <a:latin typeface="Verdana"/>
              <a:cs typeface="Verdana"/>
            </a:endParaRPr>
          </a:p>
        </p:txBody>
      </p:sp>
      <p:sp>
        <p:nvSpPr>
          <p:cNvPr id="120" name="object 36"/>
          <p:cNvSpPr txBox="1"/>
          <p:nvPr/>
        </p:nvSpPr>
        <p:spPr>
          <a:xfrm>
            <a:off x="2816608" y="2728972"/>
            <a:ext cx="808204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708025" algn="l"/>
              </a:tabLst>
            </a:pPr>
            <a:r>
              <a:rPr sz="1800" spc="35" dirty="0" smtClean="0">
                <a:latin typeface="Verdana"/>
                <a:cs typeface="Verdana"/>
              </a:rPr>
              <a:t>M</a:t>
            </a:r>
            <a:r>
              <a:rPr sz="1800" baseline="-20202" dirty="0" smtClean="0">
                <a:latin typeface="Verdana"/>
                <a:cs typeface="Verdana"/>
              </a:rPr>
              <a:t>AS</a:t>
            </a:r>
            <a:endParaRPr sz="1800" baseline="-20202" dirty="0">
              <a:latin typeface="Verdana"/>
              <a:cs typeface="Verdana"/>
            </a:endParaRPr>
          </a:p>
        </p:txBody>
      </p:sp>
      <p:sp>
        <p:nvSpPr>
          <p:cNvPr id="121" name="object 36"/>
          <p:cNvSpPr txBox="1"/>
          <p:nvPr/>
        </p:nvSpPr>
        <p:spPr>
          <a:xfrm>
            <a:off x="5563996" y="2706427"/>
            <a:ext cx="808204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708025" algn="l"/>
              </a:tabLst>
            </a:pPr>
            <a:r>
              <a:rPr spc="35" dirty="0" smtClean="0">
                <a:latin typeface="Verdana"/>
                <a:cs typeface="Verdana"/>
              </a:rPr>
              <a:t>M</a:t>
            </a:r>
            <a:r>
              <a:rPr lang="fr-FR" baseline="-20202" dirty="0">
                <a:latin typeface="Verdana"/>
                <a:cs typeface="Verdana"/>
              </a:rPr>
              <a:t>C</a:t>
            </a:r>
            <a:r>
              <a:rPr baseline="-20202" dirty="0" smtClean="0">
                <a:latin typeface="Verdana"/>
                <a:cs typeface="Verdana"/>
              </a:rPr>
              <a:t>S</a:t>
            </a:r>
            <a:endParaRPr baseline="-20202" dirty="0">
              <a:latin typeface="Verdana"/>
              <a:cs typeface="Verdana"/>
            </a:endParaRPr>
          </a:p>
        </p:txBody>
      </p:sp>
      <p:cxnSp>
        <p:nvCxnSpPr>
          <p:cNvPr id="122" name="Connecteur droit avec flèche 121"/>
          <p:cNvCxnSpPr/>
          <p:nvPr/>
        </p:nvCxnSpPr>
        <p:spPr>
          <a:xfrm flipV="1">
            <a:off x="5724128" y="2166427"/>
            <a:ext cx="0" cy="540000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headEnd type="none"/>
            <a:tailEnd type="arrow" w="sm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1" name="object 37"/>
          <p:cNvSpPr txBox="1"/>
          <p:nvPr/>
        </p:nvSpPr>
        <p:spPr>
          <a:xfrm>
            <a:off x="4235597" y="2512276"/>
            <a:ext cx="121920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000" spc="40" dirty="0">
                <a:latin typeface="Verdana"/>
                <a:cs typeface="Verdana"/>
              </a:rPr>
              <a:t>M</a:t>
            </a:r>
            <a:endParaRPr sz="1000" dirty="0">
              <a:latin typeface="Verdana"/>
              <a:cs typeface="Verdana"/>
            </a:endParaRPr>
          </a:p>
        </p:txBody>
      </p:sp>
      <p:sp>
        <p:nvSpPr>
          <p:cNvPr id="132" name="object 38"/>
          <p:cNvSpPr txBox="1"/>
          <p:nvPr/>
        </p:nvSpPr>
        <p:spPr>
          <a:xfrm>
            <a:off x="4338709" y="2597713"/>
            <a:ext cx="329194" cy="9233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fr-FR" sz="600" spc="-5" dirty="0" err="1" smtClean="0">
                <a:latin typeface="Verdana"/>
                <a:cs typeface="Verdana"/>
              </a:rPr>
              <a:t>trans</a:t>
            </a:r>
            <a:endParaRPr sz="600" dirty="0">
              <a:latin typeface="Verdana"/>
              <a:cs typeface="Verdana"/>
            </a:endParaRPr>
          </a:p>
        </p:txBody>
      </p:sp>
      <p:sp>
        <p:nvSpPr>
          <p:cNvPr id="133" name="object 51"/>
          <p:cNvSpPr/>
          <p:nvPr/>
        </p:nvSpPr>
        <p:spPr>
          <a:xfrm>
            <a:off x="3995936" y="2625824"/>
            <a:ext cx="225425" cy="130175"/>
          </a:xfrm>
          <a:custGeom>
            <a:avLst/>
            <a:gdLst/>
            <a:ahLst/>
            <a:cxnLst/>
            <a:rect l="l" t="t" r="r" b="b"/>
            <a:pathLst>
              <a:path w="225425" h="130175">
                <a:moveTo>
                  <a:pt x="224962" y="0"/>
                </a:moveTo>
                <a:lnTo>
                  <a:pt x="105476" y="20291"/>
                </a:lnTo>
                <a:lnTo>
                  <a:pt x="37516" y="64932"/>
                </a:lnTo>
                <a:lnTo>
                  <a:pt x="7038" y="109573"/>
                </a:lnTo>
                <a:lnTo>
                  <a:pt x="0" y="129864"/>
                </a:lnTo>
              </a:path>
            </a:pathLst>
          </a:custGeom>
          <a:ln w="8118">
            <a:solidFill>
              <a:srgbClr val="959595"/>
            </a:solidFill>
            <a:prstDash val="dot"/>
            <a:tailEnd type="triangle" w="sm" len="sm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54"/>
          <p:cNvSpPr/>
          <p:nvPr/>
        </p:nvSpPr>
        <p:spPr>
          <a:xfrm>
            <a:off x="4435124" y="2630939"/>
            <a:ext cx="170180" cy="252000"/>
          </a:xfrm>
          <a:custGeom>
            <a:avLst/>
            <a:gdLst/>
            <a:ahLst/>
            <a:cxnLst/>
            <a:rect l="l" t="t" r="r" b="b"/>
            <a:pathLst>
              <a:path w="170179" h="294005">
                <a:moveTo>
                  <a:pt x="0" y="0"/>
                </a:moveTo>
                <a:lnTo>
                  <a:pt x="104790" y="45908"/>
                </a:lnTo>
                <a:lnTo>
                  <a:pt x="154411" y="146908"/>
                </a:lnTo>
                <a:lnTo>
                  <a:pt x="169240" y="247907"/>
                </a:lnTo>
                <a:lnTo>
                  <a:pt x="169655" y="293816"/>
                </a:lnTo>
              </a:path>
            </a:pathLst>
          </a:custGeom>
          <a:ln w="8118">
            <a:solidFill>
              <a:srgbClr val="959595"/>
            </a:solidFill>
            <a:prstDash val="dot"/>
            <a:tailEnd type="triangle" w="sm" len="sm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ZoneTexte 134"/>
          <p:cNvSpPr txBox="1"/>
          <p:nvPr/>
        </p:nvSpPr>
        <p:spPr>
          <a:xfrm>
            <a:off x="400648" y="1446939"/>
            <a:ext cx="8352928" cy="47859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lang="en-US" sz="1400" b="1" dirty="0" smtClean="0">
                <a:solidFill>
                  <a:prstClr val="black"/>
                </a:solidFill>
              </a:rPr>
              <a:t>Bijection Relationship &lt;Visual </a:t>
            </a:r>
            <a:r>
              <a:rPr lang="en-US" sz="1400" b="1" dirty="0">
                <a:solidFill>
                  <a:prstClr val="black"/>
                </a:solidFill>
              </a:rPr>
              <a:t>Concrete Syntax </a:t>
            </a:r>
            <a:r>
              <a:rPr lang="en-US" sz="1400" dirty="0">
                <a:solidFill>
                  <a:prstClr val="black"/>
                </a:solidFill>
              </a:rPr>
              <a:t>(CS</a:t>
            </a:r>
            <a:r>
              <a:rPr lang="en-US" sz="1400" dirty="0" smtClean="0">
                <a:solidFill>
                  <a:prstClr val="black"/>
                </a:solidFill>
              </a:rPr>
              <a:t>) ,  </a:t>
            </a:r>
            <a:r>
              <a:rPr lang="en-US" sz="1400" dirty="0">
                <a:solidFill>
                  <a:prstClr val="black"/>
                </a:solidFill>
              </a:rPr>
              <a:t>DSML’s </a:t>
            </a:r>
            <a:r>
              <a:rPr lang="en-US" sz="1400" dirty="0" err="1">
                <a:solidFill>
                  <a:prstClr val="black"/>
                </a:solidFill>
              </a:rPr>
              <a:t>metamodel</a:t>
            </a:r>
            <a:r>
              <a:rPr lang="en-US" sz="1400" dirty="0">
                <a:solidFill>
                  <a:prstClr val="black"/>
                </a:solidFill>
              </a:rPr>
              <a:t> MM </a:t>
            </a:r>
            <a:r>
              <a:rPr lang="en-US" sz="1400" dirty="0" smtClean="0">
                <a:solidFill>
                  <a:prstClr val="black"/>
                </a:solidFill>
              </a:rPr>
              <a:t>&gt; </a:t>
            </a:r>
          </a:p>
          <a:p>
            <a:pPr marL="457200" marR="0" lvl="0" indent="-4572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  <a:p>
            <a:pPr marL="457200" marR="0" lvl="0" indent="-4572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endParaRPr lang="en-US" sz="1600" dirty="0" smtClean="0">
              <a:solidFill>
                <a:prstClr val="black"/>
              </a:solidFill>
            </a:endParaRPr>
          </a:p>
          <a:p>
            <a:pPr marL="457200" marR="0" lvl="0" indent="-4572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endParaRPr kumimoji="0" lang="fr-FR" sz="16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  <a:p>
            <a:pPr marL="457200" marR="0" lvl="0" indent="-4572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endParaRPr lang="fr-FR" sz="1600" dirty="0">
              <a:solidFill>
                <a:prstClr val="black"/>
              </a:solidFill>
            </a:endParaRPr>
          </a:p>
          <a:p>
            <a:pPr marR="0" lvl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  <a:p>
            <a:pPr marL="457200" marR="0" lvl="0" indent="-4572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endParaRPr lang="en-US" sz="1600" dirty="0" smtClean="0">
              <a:solidFill>
                <a:prstClr val="black"/>
              </a:solidFill>
            </a:endParaRPr>
          </a:p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q"/>
              <a:defRPr/>
            </a:pPr>
            <a:r>
              <a:rPr lang="en-US" sz="1400" b="1" dirty="0">
                <a:solidFill>
                  <a:prstClr val="black"/>
                </a:solidFill>
              </a:rPr>
              <a:t>E</a:t>
            </a:r>
            <a:r>
              <a:rPr lang="en-US" sz="1400" b="1" u="sng" dirty="0">
                <a:solidFill>
                  <a:prstClr val="black"/>
                </a:solidFill>
              </a:rPr>
              <a:t>xplicit MT </a:t>
            </a:r>
            <a:r>
              <a:rPr lang="en-US" sz="1400" dirty="0">
                <a:solidFill>
                  <a:prstClr val="black"/>
                </a:solidFill>
              </a:rPr>
              <a:t>between MM and CS </a:t>
            </a:r>
            <a:endParaRPr lang="en-US" sz="1400" dirty="0" smtClean="0">
              <a:solidFill>
                <a:prstClr val="black"/>
              </a:solidFill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en-US" sz="1400" spc="35" dirty="0" smtClean="0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n-US" sz="1400" spc="40" dirty="0" smtClean="0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n-US" sz="1400" spc="-7" baseline="-20202" dirty="0" smtClean="0">
                <a:latin typeface="Arial" panose="020B0604020202020204" pitchFamily="34" charset="0"/>
                <a:cs typeface="Arial" panose="020B0604020202020204" pitchFamily="34" charset="0"/>
              </a:rPr>
              <a:t>CS</a:t>
            </a:r>
            <a:r>
              <a:rPr lang="en-US" sz="1400" baseline="-20202" dirty="0" smtClean="0">
                <a:latin typeface="Verdana"/>
                <a:cs typeface="Verdana"/>
              </a:rPr>
              <a:t> </a:t>
            </a:r>
            <a:r>
              <a:rPr lang="en-US" sz="1400" dirty="0" smtClean="0">
                <a:solidFill>
                  <a:prstClr val="black"/>
                </a:solidFill>
              </a:rPr>
              <a:t> </a:t>
            </a:r>
            <a:r>
              <a:rPr lang="en-US" sz="1400" dirty="0">
                <a:solidFill>
                  <a:prstClr val="black"/>
                </a:solidFill>
              </a:rPr>
              <a:t>must explicitly </a:t>
            </a:r>
            <a:r>
              <a:rPr lang="en-US" sz="1400" dirty="0" err="1">
                <a:solidFill>
                  <a:prstClr val="black"/>
                </a:solidFill>
              </a:rPr>
              <a:t>metamodelled</a:t>
            </a:r>
            <a:endParaRPr lang="en-US" sz="1400" dirty="0">
              <a:solidFill>
                <a:prstClr val="black"/>
              </a:solidFill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en-US" sz="1400" spc="35" dirty="0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n-US" sz="1400" spc="40" dirty="0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n-US" sz="1400" spc="-7" baseline="-20202" dirty="0">
                <a:latin typeface="Arial" panose="020B0604020202020204" pitchFamily="34" charset="0"/>
                <a:cs typeface="Arial" panose="020B0604020202020204" pitchFamily="34" charset="0"/>
              </a:rPr>
              <a:t>CS</a:t>
            </a:r>
            <a:r>
              <a:rPr lang="en-US" sz="1400" dirty="0" smtClean="0">
                <a:solidFill>
                  <a:prstClr val="black"/>
                </a:solidFill>
              </a:rPr>
              <a:t> must Cover </a:t>
            </a:r>
            <a:r>
              <a:rPr lang="en-US" sz="1400" dirty="0">
                <a:solidFill>
                  <a:prstClr val="black"/>
                </a:solidFill>
              </a:rPr>
              <a:t>the definition of </a:t>
            </a:r>
            <a:r>
              <a:rPr lang="en-US" sz="1400" dirty="0" smtClean="0">
                <a:solidFill>
                  <a:prstClr val="black"/>
                </a:solidFill>
              </a:rPr>
              <a:t>visual </a:t>
            </a:r>
            <a:r>
              <a:rPr lang="en-US" sz="1400" dirty="0">
                <a:solidFill>
                  <a:prstClr val="black"/>
                </a:solidFill>
              </a:rPr>
              <a:t>representations </a:t>
            </a:r>
          </a:p>
          <a:p>
            <a:pPr lvl="0">
              <a:lnSpc>
                <a:spcPct val="150000"/>
              </a:lnSpc>
              <a:defRPr/>
            </a:pPr>
            <a:endParaRPr lang="en-US" sz="1400" b="1" dirty="0" smtClean="0">
              <a:solidFill>
                <a:prstClr val="black"/>
              </a:solidFill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en-US" sz="1400" b="1" dirty="0" smtClean="0">
                <a:solidFill>
                  <a:prstClr val="black"/>
                </a:solidFill>
              </a:rPr>
              <a:t>Define </a:t>
            </a:r>
            <a:r>
              <a:rPr lang="en-US" sz="1400" b="1" dirty="0">
                <a:solidFill>
                  <a:prstClr val="black"/>
                </a:solidFill>
              </a:rPr>
              <a:t>the rendering </a:t>
            </a:r>
            <a:r>
              <a:rPr lang="en-US" sz="1400" b="1" dirty="0" smtClean="0">
                <a:solidFill>
                  <a:prstClr val="black"/>
                </a:solidFill>
              </a:rPr>
              <a:t>relationship (5 Challenges)</a:t>
            </a:r>
            <a:endParaRPr lang="en-US" sz="1400" dirty="0">
              <a:solidFill>
                <a:prstClr val="black"/>
              </a:solidFill>
            </a:endParaRPr>
          </a:p>
          <a:p>
            <a:pPr marL="1257300" lvl="2" indent="-342900">
              <a:spcAft>
                <a:spcPts val="600"/>
              </a:spcAft>
              <a:buFont typeface="+mj-lt"/>
              <a:buAutoNum type="arabicPeriod"/>
              <a:defRPr/>
            </a:pPr>
            <a:r>
              <a:rPr lang="en-US" sz="1400" dirty="0" smtClean="0">
                <a:solidFill>
                  <a:prstClr val="black"/>
                </a:solidFill>
              </a:rPr>
              <a:t>Providing </a:t>
            </a:r>
            <a:r>
              <a:rPr lang="en-US" sz="1400" i="1" dirty="0">
                <a:solidFill>
                  <a:prstClr val="black"/>
                </a:solidFill>
              </a:rPr>
              <a:t>simple </a:t>
            </a:r>
            <a:r>
              <a:rPr lang="en-US" sz="1400" dirty="0" err="1">
                <a:solidFill>
                  <a:prstClr val="black"/>
                </a:solidFill>
              </a:rPr>
              <a:t>visualisation</a:t>
            </a:r>
            <a:r>
              <a:rPr lang="en-US" sz="1400" dirty="0">
                <a:solidFill>
                  <a:prstClr val="black"/>
                </a:solidFill>
              </a:rPr>
              <a:t> of data structures</a:t>
            </a:r>
          </a:p>
          <a:p>
            <a:pPr marL="1257300" lvl="2" indent="-342900">
              <a:spcAft>
                <a:spcPts val="600"/>
              </a:spcAft>
              <a:buFont typeface="+mj-lt"/>
              <a:buAutoNum type="arabicPeriod"/>
              <a:defRPr/>
            </a:pPr>
            <a:r>
              <a:rPr lang="en-US" sz="1400" dirty="0">
                <a:solidFill>
                  <a:prstClr val="black"/>
                </a:solidFill>
              </a:rPr>
              <a:t>Providing </a:t>
            </a:r>
            <a:r>
              <a:rPr lang="en-US" sz="1400" i="1" dirty="0">
                <a:solidFill>
                  <a:prstClr val="black"/>
                </a:solidFill>
              </a:rPr>
              <a:t>complex </a:t>
            </a:r>
            <a:r>
              <a:rPr lang="en-US" sz="1400" dirty="0">
                <a:solidFill>
                  <a:prstClr val="black"/>
                </a:solidFill>
              </a:rPr>
              <a:t>rendering patterns</a:t>
            </a:r>
            <a:endParaRPr lang="en-US" sz="900" dirty="0">
              <a:solidFill>
                <a:prstClr val="black"/>
              </a:solidFill>
            </a:endParaRPr>
          </a:p>
          <a:p>
            <a:pPr marL="1257300" lvl="2" indent="-342900">
              <a:spcAft>
                <a:spcPts val="600"/>
              </a:spcAft>
              <a:buFont typeface="+mj-lt"/>
              <a:buAutoNum type="arabicPeriod"/>
              <a:defRPr/>
            </a:pPr>
            <a:r>
              <a:rPr lang="en-US" sz="1400" dirty="0">
                <a:solidFill>
                  <a:prstClr val="black"/>
                </a:solidFill>
              </a:rPr>
              <a:t>Integrating “</a:t>
            </a:r>
            <a:r>
              <a:rPr lang="en-US" sz="1400" i="1" u="sng" dirty="0" err="1">
                <a:solidFill>
                  <a:prstClr val="black"/>
                </a:solidFill>
              </a:rPr>
              <a:t>insideness</a:t>
            </a:r>
            <a:r>
              <a:rPr lang="en-US" sz="1400" dirty="0">
                <a:solidFill>
                  <a:prstClr val="black"/>
                </a:solidFill>
              </a:rPr>
              <a:t>” </a:t>
            </a:r>
            <a:r>
              <a:rPr lang="en-US" sz="1400" i="1" dirty="0">
                <a:solidFill>
                  <a:prstClr val="black"/>
                </a:solidFill>
              </a:rPr>
              <a:t>natively</a:t>
            </a:r>
            <a:r>
              <a:rPr lang="en-US" sz="900" dirty="0">
                <a:solidFill>
                  <a:prstClr val="black"/>
                </a:solidFill>
              </a:rPr>
              <a:t> </a:t>
            </a:r>
          </a:p>
          <a:p>
            <a:pPr marL="1257300" lvl="2" indent="-342900">
              <a:spcAft>
                <a:spcPts val="600"/>
              </a:spcAft>
              <a:buFont typeface="+mj-lt"/>
              <a:buAutoNum type="arabicPeriod"/>
              <a:defRPr/>
            </a:pPr>
            <a:r>
              <a:rPr lang="en-US" sz="1400" dirty="0">
                <a:solidFill>
                  <a:prstClr val="black"/>
                </a:solidFill>
              </a:rPr>
              <a:t>Providing “</a:t>
            </a:r>
            <a:r>
              <a:rPr lang="en-US" sz="1400" i="1" u="sng" dirty="0">
                <a:solidFill>
                  <a:prstClr val="black"/>
                </a:solidFill>
              </a:rPr>
              <a:t>snapping</a:t>
            </a:r>
            <a:r>
              <a:rPr lang="en-US" sz="1400" dirty="0">
                <a:solidFill>
                  <a:prstClr val="black"/>
                </a:solidFill>
              </a:rPr>
              <a:t>” capabilities</a:t>
            </a:r>
            <a:endParaRPr lang="en-US" sz="900" dirty="0">
              <a:solidFill>
                <a:prstClr val="black"/>
              </a:solidFill>
            </a:endParaRPr>
          </a:p>
          <a:p>
            <a:pPr marL="1257300" lvl="2" indent="-342900">
              <a:spcAft>
                <a:spcPts val="600"/>
              </a:spcAft>
              <a:buFont typeface="+mj-lt"/>
              <a:buAutoNum type="arabicPeriod"/>
              <a:defRPr/>
            </a:pPr>
            <a:r>
              <a:rPr lang="en-US" sz="1400" dirty="0">
                <a:solidFill>
                  <a:prstClr val="black"/>
                </a:solidFill>
              </a:rPr>
              <a:t>Supporting animations </a:t>
            </a:r>
            <a:r>
              <a:rPr lang="en-US" sz="1400" i="1" u="sng" dirty="0">
                <a:solidFill>
                  <a:prstClr val="black"/>
                </a:solidFill>
              </a:rPr>
              <a:t>natively</a:t>
            </a:r>
            <a:r>
              <a:rPr lang="en-US" sz="900" dirty="0">
                <a:solidFill>
                  <a:prstClr val="black"/>
                </a:solidFill>
              </a:rPr>
              <a:t> 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7106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7728" y="268649"/>
            <a:ext cx="9062784" cy="790787"/>
          </a:xfrm>
          <a:ln w="38100">
            <a:noFill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/>
          <a:lstStyle/>
          <a:p>
            <a:r>
              <a:rPr lang="en-US" sz="4400" dirty="0" smtClean="0"/>
              <a:t>Challenge 2: </a:t>
            </a:r>
            <a:r>
              <a:rPr lang="en-US" sz="4400" dirty="0"/>
              <a:t>Model Animation </a:t>
            </a:r>
            <a:br>
              <a:rPr lang="en-US" sz="4400" dirty="0"/>
            </a:br>
            <a:r>
              <a:rPr lang="en-US" sz="4400" dirty="0"/>
              <a:t/>
            </a:r>
            <a:br>
              <a:rPr lang="en-US" sz="4400" dirty="0"/>
            </a:br>
            <a:r>
              <a:rPr lang="en-US" sz="4400" dirty="0"/>
              <a:t> </a:t>
            </a:r>
            <a:br>
              <a:rPr lang="en-US" sz="4400" dirty="0"/>
            </a:br>
            <a:endParaRPr lang="en-GB" sz="3600" b="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18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Text Box 125"/>
          <p:cNvSpPr txBox="1">
            <a:spLocks noChangeArrowheads="1"/>
          </p:cNvSpPr>
          <p:nvPr/>
        </p:nvSpPr>
        <p:spPr bwMode="auto">
          <a:xfrm>
            <a:off x="1284331" y="1835308"/>
            <a:ext cx="1872208" cy="523220"/>
          </a:xfrm>
          <a:prstGeom prst="rect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  <a:extLst/>
        </p:spPr>
        <p:txBody>
          <a:bodyPr wrap="square" lIns="0" rIns="0">
            <a:spAutoFit/>
          </a:bodyPr>
          <a:lstStyle>
            <a:lvl1pPr eaLnBrk="0" hangingPunct="0">
              <a:spcBef>
                <a:spcPct val="20000"/>
              </a:spcBef>
              <a:buClr>
                <a:srgbClr val="CC3300"/>
              </a:buClr>
              <a:buFont typeface="Wingdings" pitchFamily="2" charset="2"/>
              <a:buChar char="q"/>
              <a:defRPr sz="2400">
                <a:solidFill>
                  <a:srgbClr val="0000CC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CC3300"/>
              </a:buClr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fr-FR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Demi" panose="020B0703020102020204" pitchFamily="34" charset="0"/>
                <a:ea typeface="ＭＳ Ｐゴシック" charset="0"/>
                <a:cs typeface="Times New Roman" pitchFamily="18" charset="0"/>
              </a:rPr>
              <a:t>Idea </a:t>
            </a:r>
            <a:r>
              <a:rPr kumimoji="0" lang="en-US" altLang="fr-FR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Demi" panose="020B0703020102020204" pitchFamily="34" charset="0"/>
                <a:ea typeface="ＭＳ Ｐゴシック" charset="0"/>
                <a:cs typeface="Times New Roman" pitchFamily="18" charset="0"/>
              </a:rPr>
              <a:t>of ﬂexibility and reuse of MA units </a:t>
            </a:r>
          </a:p>
        </p:txBody>
      </p:sp>
      <p:sp>
        <p:nvSpPr>
          <p:cNvPr id="12" name="object 17"/>
          <p:cNvSpPr/>
          <p:nvPr/>
        </p:nvSpPr>
        <p:spPr>
          <a:xfrm>
            <a:off x="5013073" y="4117370"/>
            <a:ext cx="1458000" cy="647700"/>
          </a:xfrm>
          <a:custGeom>
            <a:avLst/>
            <a:gdLst/>
            <a:ahLst/>
            <a:cxnLst/>
            <a:rect l="l" t="t" r="r" b="b"/>
            <a:pathLst>
              <a:path w="2038350" h="949960">
                <a:moveTo>
                  <a:pt x="0" y="0"/>
                </a:moveTo>
                <a:lnTo>
                  <a:pt x="2038168" y="0"/>
                </a:lnTo>
                <a:lnTo>
                  <a:pt x="2038168" y="949842"/>
                </a:lnTo>
              </a:path>
            </a:pathLst>
          </a:custGeom>
          <a:ln w="110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6234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2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charset="0"/>
              <a:cs typeface="+mn-cs"/>
            </a:endParaRPr>
          </a:p>
        </p:txBody>
      </p:sp>
      <p:sp>
        <p:nvSpPr>
          <p:cNvPr id="13" name="object 18"/>
          <p:cNvSpPr/>
          <p:nvPr/>
        </p:nvSpPr>
        <p:spPr>
          <a:xfrm>
            <a:off x="6441510" y="4748919"/>
            <a:ext cx="64510" cy="64510"/>
          </a:xfrm>
          <a:custGeom>
            <a:avLst/>
            <a:gdLst/>
            <a:ahLst/>
            <a:cxnLst/>
            <a:rect l="l" t="t" r="r" b="b"/>
            <a:pathLst>
              <a:path w="94615" h="94614">
                <a:moveTo>
                  <a:pt x="47141" y="94282"/>
                </a:moveTo>
                <a:lnTo>
                  <a:pt x="0" y="0"/>
                </a:lnTo>
                <a:lnTo>
                  <a:pt x="47141" y="23570"/>
                </a:lnTo>
                <a:lnTo>
                  <a:pt x="82497" y="23570"/>
                </a:lnTo>
                <a:lnTo>
                  <a:pt x="47141" y="94282"/>
                </a:lnTo>
                <a:close/>
              </a:path>
              <a:path w="94615" h="94614">
                <a:moveTo>
                  <a:pt x="82497" y="23570"/>
                </a:moveTo>
                <a:lnTo>
                  <a:pt x="47141" y="23570"/>
                </a:lnTo>
                <a:lnTo>
                  <a:pt x="94282" y="0"/>
                </a:lnTo>
                <a:lnTo>
                  <a:pt x="82497" y="2357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6234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2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charset="0"/>
              <a:cs typeface="+mn-cs"/>
            </a:endParaRPr>
          </a:p>
        </p:txBody>
      </p:sp>
      <p:sp>
        <p:nvSpPr>
          <p:cNvPr id="14" name="object 19"/>
          <p:cNvSpPr/>
          <p:nvPr/>
        </p:nvSpPr>
        <p:spPr>
          <a:xfrm>
            <a:off x="6441510" y="4748919"/>
            <a:ext cx="64510" cy="64510"/>
          </a:xfrm>
          <a:custGeom>
            <a:avLst/>
            <a:gdLst/>
            <a:ahLst/>
            <a:cxnLst/>
            <a:rect l="l" t="t" r="r" b="b"/>
            <a:pathLst>
              <a:path w="94615" h="94614">
                <a:moveTo>
                  <a:pt x="47141" y="94282"/>
                </a:moveTo>
                <a:lnTo>
                  <a:pt x="0" y="0"/>
                </a:lnTo>
                <a:lnTo>
                  <a:pt x="47141" y="23570"/>
                </a:lnTo>
                <a:lnTo>
                  <a:pt x="94282" y="0"/>
                </a:lnTo>
                <a:lnTo>
                  <a:pt x="47141" y="94282"/>
                </a:lnTo>
                <a:close/>
              </a:path>
            </a:pathLst>
          </a:custGeom>
          <a:ln w="110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6234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2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charset="0"/>
              <a:cs typeface="+mn-cs"/>
            </a:endParaRPr>
          </a:p>
        </p:txBody>
      </p:sp>
      <p:sp>
        <p:nvSpPr>
          <p:cNvPr id="16" name="object 22"/>
          <p:cNvSpPr/>
          <p:nvPr/>
        </p:nvSpPr>
        <p:spPr>
          <a:xfrm>
            <a:off x="2816086" y="4117370"/>
            <a:ext cx="1724458" cy="324000"/>
          </a:xfrm>
          <a:custGeom>
            <a:avLst/>
            <a:gdLst/>
            <a:ahLst/>
            <a:cxnLst/>
            <a:rect l="l" t="t" r="r" b="b"/>
            <a:pathLst>
              <a:path w="2529204" h="958214">
                <a:moveTo>
                  <a:pt x="2528993" y="0"/>
                </a:moveTo>
                <a:lnTo>
                  <a:pt x="0" y="0"/>
                </a:lnTo>
                <a:lnTo>
                  <a:pt x="0" y="958161"/>
                </a:lnTo>
              </a:path>
            </a:pathLst>
          </a:custGeom>
          <a:ln w="110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6234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2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charset="0"/>
              <a:cs typeface="+mn-cs"/>
            </a:endParaRPr>
          </a:p>
        </p:txBody>
      </p:sp>
      <p:sp>
        <p:nvSpPr>
          <p:cNvPr id="17" name="object 23"/>
          <p:cNvSpPr/>
          <p:nvPr/>
        </p:nvSpPr>
        <p:spPr>
          <a:xfrm>
            <a:off x="2783945" y="4365104"/>
            <a:ext cx="64510" cy="64510"/>
          </a:xfrm>
          <a:custGeom>
            <a:avLst/>
            <a:gdLst/>
            <a:ahLst/>
            <a:cxnLst/>
            <a:rect l="l" t="t" r="r" b="b"/>
            <a:pathLst>
              <a:path w="94615" h="94614">
                <a:moveTo>
                  <a:pt x="47141" y="94282"/>
                </a:moveTo>
                <a:lnTo>
                  <a:pt x="0" y="0"/>
                </a:lnTo>
                <a:lnTo>
                  <a:pt x="47141" y="23570"/>
                </a:lnTo>
                <a:lnTo>
                  <a:pt x="82497" y="23570"/>
                </a:lnTo>
                <a:lnTo>
                  <a:pt x="47141" y="94282"/>
                </a:lnTo>
                <a:close/>
              </a:path>
              <a:path w="94615" h="94614">
                <a:moveTo>
                  <a:pt x="82497" y="23570"/>
                </a:moveTo>
                <a:lnTo>
                  <a:pt x="47141" y="23570"/>
                </a:lnTo>
                <a:lnTo>
                  <a:pt x="94282" y="0"/>
                </a:lnTo>
                <a:lnTo>
                  <a:pt x="82497" y="2357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6234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2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charset="0"/>
              <a:cs typeface="+mn-cs"/>
            </a:endParaRPr>
          </a:p>
        </p:txBody>
      </p:sp>
      <p:sp>
        <p:nvSpPr>
          <p:cNvPr id="18" name="object 24"/>
          <p:cNvSpPr/>
          <p:nvPr/>
        </p:nvSpPr>
        <p:spPr>
          <a:xfrm>
            <a:off x="2783945" y="4365104"/>
            <a:ext cx="64510" cy="64510"/>
          </a:xfrm>
          <a:custGeom>
            <a:avLst/>
            <a:gdLst/>
            <a:ahLst/>
            <a:cxnLst/>
            <a:rect l="l" t="t" r="r" b="b"/>
            <a:pathLst>
              <a:path w="94615" h="94614">
                <a:moveTo>
                  <a:pt x="47141" y="94282"/>
                </a:moveTo>
                <a:lnTo>
                  <a:pt x="0" y="0"/>
                </a:lnTo>
                <a:lnTo>
                  <a:pt x="47141" y="23570"/>
                </a:lnTo>
                <a:lnTo>
                  <a:pt x="94282" y="0"/>
                </a:lnTo>
                <a:lnTo>
                  <a:pt x="47141" y="94282"/>
                </a:lnTo>
                <a:close/>
              </a:path>
            </a:pathLst>
          </a:custGeom>
          <a:ln w="110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6234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2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charset="0"/>
              <a:cs typeface="+mn-cs"/>
            </a:endParaRPr>
          </a:p>
        </p:txBody>
      </p:sp>
      <p:sp>
        <p:nvSpPr>
          <p:cNvPr id="20" name="object 27"/>
          <p:cNvSpPr/>
          <p:nvPr/>
        </p:nvSpPr>
        <p:spPr>
          <a:xfrm>
            <a:off x="4540399" y="3881033"/>
            <a:ext cx="472786" cy="472786"/>
          </a:xfrm>
          <a:custGeom>
            <a:avLst/>
            <a:gdLst/>
            <a:ahLst/>
            <a:cxnLst/>
            <a:rect l="l" t="t" r="r" b="b"/>
            <a:pathLst>
              <a:path w="693420" h="693419">
                <a:moveTo>
                  <a:pt x="346627" y="0"/>
                </a:moveTo>
                <a:lnTo>
                  <a:pt x="693254" y="346627"/>
                </a:lnTo>
                <a:lnTo>
                  <a:pt x="346627" y="693254"/>
                </a:lnTo>
                <a:lnTo>
                  <a:pt x="0" y="346627"/>
                </a:lnTo>
                <a:lnTo>
                  <a:pt x="346627" y="0"/>
                </a:lnTo>
                <a:close/>
              </a:path>
            </a:pathLst>
          </a:custGeom>
          <a:ln w="554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6234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2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charset="0"/>
              <a:cs typeface="+mn-cs"/>
            </a:endParaRPr>
          </a:p>
        </p:txBody>
      </p:sp>
      <p:sp>
        <p:nvSpPr>
          <p:cNvPr id="25" name="object 64"/>
          <p:cNvSpPr/>
          <p:nvPr/>
        </p:nvSpPr>
        <p:spPr>
          <a:xfrm>
            <a:off x="4443029" y="4680796"/>
            <a:ext cx="977611" cy="194830"/>
          </a:xfrm>
          <a:custGeom>
            <a:avLst/>
            <a:gdLst/>
            <a:ahLst/>
            <a:cxnLst/>
            <a:rect l="l" t="t" r="r" b="b"/>
            <a:pathLst>
              <a:path w="1433829" h="285750">
                <a:moveTo>
                  <a:pt x="1433650" y="0"/>
                </a:moveTo>
                <a:lnTo>
                  <a:pt x="0" y="28562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6234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2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charset="0"/>
              <a:cs typeface="+mn-cs"/>
            </a:endParaRPr>
          </a:p>
        </p:txBody>
      </p:sp>
      <p:sp>
        <p:nvSpPr>
          <p:cNvPr id="26" name="object 65"/>
          <p:cNvSpPr/>
          <p:nvPr/>
        </p:nvSpPr>
        <p:spPr>
          <a:xfrm>
            <a:off x="4443029" y="4644873"/>
            <a:ext cx="977611" cy="58882"/>
          </a:xfrm>
          <a:custGeom>
            <a:avLst/>
            <a:gdLst/>
            <a:ahLst/>
            <a:cxnLst/>
            <a:rect l="l" t="t" r="r" b="b"/>
            <a:pathLst>
              <a:path w="1433829" h="86360">
                <a:moveTo>
                  <a:pt x="1433650" y="0"/>
                </a:moveTo>
                <a:lnTo>
                  <a:pt x="0" y="8596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6234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2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charset="0"/>
              <a:cs typeface="+mn-cs"/>
            </a:endParaRPr>
          </a:p>
        </p:txBody>
      </p:sp>
      <p:sp>
        <p:nvSpPr>
          <p:cNvPr id="27" name="object 66"/>
          <p:cNvSpPr txBox="1"/>
          <p:nvPr/>
        </p:nvSpPr>
        <p:spPr>
          <a:xfrm>
            <a:off x="5419572" y="4538050"/>
            <a:ext cx="378402" cy="128492"/>
          </a:xfrm>
          <a:prstGeom prst="rect">
            <a:avLst/>
          </a:prstGeom>
          <a:ln w="5546">
            <a:solidFill>
              <a:srgbClr val="000000"/>
            </a:solidFill>
          </a:ln>
        </p:spPr>
        <p:txBody>
          <a:bodyPr vert="horz" wrap="square" lIns="0" tIns="59748" rIns="0" bIns="0" rtlCol="0">
            <a:spAutoFit/>
          </a:bodyPr>
          <a:lstStyle/>
          <a:p>
            <a:pPr marL="106071" marR="0" lvl="0" indent="0" algn="l" defTabSz="623438" rtl="0" eaLnBrk="1" fontAlgn="auto" latinLnBrk="0" hangingPunct="1">
              <a:lnSpc>
                <a:spcPct val="100000"/>
              </a:lnSpc>
              <a:spcBef>
                <a:spcPts val="4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3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ＭＳ Ｐゴシック" charset="0"/>
                <a:cs typeface="Lucida Sans Unicode"/>
              </a:rPr>
              <a:t>shape</a:t>
            </a:r>
            <a:endParaRPr kumimoji="0" sz="44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 Unicode"/>
              <a:ea typeface="ＭＳ Ｐゴシック" charset="0"/>
              <a:cs typeface="Lucida Sans Unicode"/>
            </a:endParaRPr>
          </a:p>
        </p:txBody>
      </p:sp>
      <p:sp>
        <p:nvSpPr>
          <p:cNvPr id="28" name="object 67"/>
          <p:cNvSpPr/>
          <p:nvPr/>
        </p:nvSpPr>
        <p:spPr>
          <a:xfrm>
            <a:off x="4443029" y="4911027"/>
            <a:ext cx="977611" cy="36801"/>
          </a:xfrm>
          <a:custGeom>
            <a:avLst/>
            <a:gdLst/>
            <a:ahLst/>
            <a:cxnLst/>
            <a:rect l="l" t="t" r="r" b="b"/>
            <a:pathLst>
              <a:path w="1433829" h="53975">
                <a:moveTo>
                  <a:pt x="1433650" y="53962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6234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2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charset="0"/>
              <a:cs typeface="+mn-cs"/>
            </a:endParaRPr>
          </a:p>
        </p:txBody>
      </p:sp>
      <p:sp>
        <p:nvSpPr>
          <p:cNvPr id="29" name="object 68"/>
          <p:cNvSpPr/>
          <p:nvPr/>
        </p:nvSpPr>
        <p:spPr>
          <a:xfrm>
            <a:off x="4443029" y="5002215"/>
            <a:ext cx="977611" cy="317789"/>
          </a:xfrm>
          <a:custGeom>
            <a:avLst/>
            <a:gdLst/>
            <a:ahLst/>
            <a:cxnLst/>
            <a:rect l="l" t="t" r="r" b="b"/>
            <a:pathLst>
              <a:path w="1433829" h="466089">
                <a:moveTo>
                  <a:pt x="1433650" y="0"/>
                </a:moveTo>
                <a:lnTo>
                  <a:pt x="0" y="465867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6234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2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charset="0"/>
              <a:cs typeface="+mn-cs"/>
            </a:endParaRPr>
          </a:p>
        </p:txBody>
      </p:sp>
      <p:sp>
        <p:nvSpPr>
          <p:cNvPr id="30" name="object 69"/>
          <p:cNvSpPr txBox="1"/>
          <p:nvPr/>
        </p:nvSpPr>
        <p:spPr>
          <a:xfrm>
            <a:off x="5419572" y="4859468"/>
            <a:ext cx="378402" cy="128492"/>
          </a:xfrm>
          <a:prstGeom prst="rect">
            <a:avLst/>
          </a:prstGeom>
          <a:ln w="5546">
            <a:solidFill>
              <a:srgbClr val="000000"/>
            </a:solidFill>
          </a:ln>
        </p:spPr>
        <p:txBody>
          <a:bodyPr vert="horz" wrap="square" lIns="0" tIns="59748" rIns="0" bIns="0" rtlCol="0">
            <a:spAutoFit/>
          </a:bodyPr>
          <a:lstStyle/>
          <a:p>
            <a:pPr marL="73167" marR="0" lvl="0" indent="0" algn="l" defTabSz="623438" rtl="0" eaLnBrk="1" fontAlgn="auto" latinLnBrk="0" hangingPunct="1">
              <a:lnSpc>
                <a:spcPct val="100000"/>
              </a:lnSpc>
              <a:spcBef>
                <a:spcPts val="4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3" b="0" i="0" u="none" strike="noStrike" kern="1200" cap="none" spc="-3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ＭＳ Ｐゴシック" charset="0"/>
                <a:cs typeface="Lucida Sans Unicode"/>
              </a:rPr>
              <a:t>table</a:t>
            </a:r>
            <a:endParaRPr kumimoji="0" sz="44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 Unicode"/>
              <a:ea typeface="ＭＳ Ｐゴシック" charset="0"/>
              <a:cs typeface="Lucida Sans Unicode"/>
            </a:endParaRPr>
          </a:p>
        </p:txBody>
      </p:sp>
      <p:sp>
        <p:nvSpPr>
          <p:cNvPr id="31" name="object 70"/>
          <p:cNvSpPr/>
          <p:nvPr/>
        </p:nvSpPr>
        <p:spPr>
          <a:xfrm>
            <a:off x="4443029" y="4932259"/>
            <a:ext cx="977611" cy="533400"/>
          </a:xfrm>
          <a:custGeom>
            <a:avLst/>
            <a:gdLst/>
            <a:ahLst/>
            <a:cxnLst/>
            <a:rect l="l" t="t" r="r" b="b"/>
            <a:pathLst>
              <a:path w="1433829" h="782320">
                <a:moveTo>
                  <a:pt x="1433650" y="781991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6234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2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charset="0"/>
              <a:cs typeface="+mn-cs"/>
            </a:endParaRPr>
          </a:p>
        </p:txBody>
      </p:sp>
      <p:sp>
        <p:nvSpPr>
          <p:cNvPr id="32" name="object 71"/>
          <p:cNvSpPr txBox="1"/>
          <p:nvPr/>
        </p:nvSpPr>
        <p:spPr>
          <a:xfrm>
            <a:off x="5419572" y="5369955"/>
            <a:ext cx="378402" cy="128492"/>
          </a:xfrm>
          <a:prstGeom prst="rect">
            <a:avLst/>
          </a:prstGeom>
          <a:ln w="5546">
            <a:solidFill>
              <a:srgbClr val="000000"/>
            </a:solidFill>
          </a:ln>
        </p:spPr>
        <p:txBody>
          <a:bodyPr vert="horz" wrap="square" lIns="0" tIns="59748" rIns="0" bIns="0" rtlCol="0">
            <a:spAutoFit/>
          </a:bodyPr>
          <a:lstStyle/>
          <a:p>
            <a:pPr marL="77064" marR="0" lvl="0" indent="0" algn="l" defTabSz="623438" rtl="0" eaLnBrk="1" fontAlgn="auto" latinLnBrk="0" hangingPunct="1">
              <a:lnSpc>
                <a:spcPct val="100000"/>
              </a:lnSpc>
              <a:spcBef>
                <a:spcPts val="4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443" b="0" i="0" u="none" strike="noStrike" kern="1200" cap="none" spc="-1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ＭＳ Ｐゴシック" charset="0"/>
                <a:cs typeface="Lucida Sans Unicode"/>
              </a:rPr>
              <a:t>Element </a:t>
            </a:r>
            <a:r>
              <a:rPr kumimoji="0" sz="443" b="0" i="0" u="none" strike="noStrike" kern="1200" cap="none" spc="-3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/>
                <a:ea typeface="ＭＳ Ｐゴシック" charset="0"/>
                <a:cs typeface="Lucida Sans Unicode"/>
              </a:rPr>
              <a:t>n</a:t>
            </a:r>
            <a:endParaRPr kumimoji="0" sz="44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 Unicode"/>
              <a:ea typeface="ＭＳ Ｐゴシック" charset="0"/>
              <a:cs typeface="Lucida Sans Unicode"/>
            </a:endParaRPr>
          </a:p>
        </p:txBody>
      </p:sp>
      <p:sp>
        <p:nvSpPr>
          <p:cNvPr id="36" name="object 75"/>
          <p:cNvSpPr/>
          <p:nvPr/>
        </p:nvSpPr>
        <p:spPr>
          <a:xfrm>
            <a:off x="3838007" y="4658109"/>
            <a:ext cx="227301" cy="56717"/>
          </a:xfrm>
          <a:custGeom>
            <a:avLst/>
            <a:gdLst/>
            <a:ahLst/>
            <a:cxnLst/>
            <a:rect l="l" t="t" r="r" b="b"/>
            <a:pathLst>
              <a:path w="333375" h="83185">
                <a:moveTo>
                  <a:pt x="0" y="0"/>
                </a:moveTo>
                <a:lnTo>
                  <a:pt x="332762" y="8319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6234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2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charset="0"/>
              <a:cs typeface="+mn-cs"/>
            </a:endParaRPr>
          </a:p>
        </p:txBody>
      </p:sp>
      <p:sp>
        <p:nvSpPr>
          <p:cNvPr id="37" name="object 76"/>
          <p:cNvSpPr txBox="1"/>
          <p:nvPr/>
        </p:nvSpPr>
        <p:spPr>
          <a:xfrm>
            <a:off x="3383295" y="4543722"/>
            <a:ext cx="454169" cy="155090"/>
          </a:xfrm>
          <a:prstGeom prst="rect">
            <a:avLst/>
          </a:prstGeom>
          <a:ln w="5546">
            <a:solidFill>
              <a:srgbClr val="000000"/>
            </a:solidFill>
          </a:ln>
        </p:spPr>
        <p:txBody>
          <a:bodyPr vert="horz" wrap="square" lIns="0" tIns="3031" rIns="0" bIns="0" rtlCol="0">
            <a:spAutoFit/>
          </a:bodyPr>
          <a:lstStyle/>
          <a:p>
            <a:pPr marL="0" marR="0" lvl="0" indent="0" algn="l" defTabSz="623438" rtl="0" eaLnBrk="1" fontAlgn="auto" latinLnBrk="0" hangingPunct="1">
              <a:lnSpc>
                <a:spcPct val="100000"/>
              </a:lnSpc>
              <a:spcBef>
                <a:spcPts val="2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545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ＭＳ Ｐゴシック" charset="0"/>
              <a:cs typeface="Times New Roman"/>
            </a:endParaRPr>
          </a:p>
          <a:p>
            <a:pPr marL="62344" marR="0" lvl="0" indent="0" algn="l" defTabSz="6234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443" b="0" i="1" u="none" strike="noStrike" kern="1200" cap="none" spc="1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ＭＳ Ｐゴシック" charset="0"/>
                <a:cs typeface="Arial"/>
              </a:rPr>
              <a:t>CTRL 1: Loop</a:t>
            </a:r>
            <a:endParaRPr kumimoji="0" sz="44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ＭＳ Ｐゴシック" charset="0"/>
              <a:cs typeface="Arial"/>
            </a:endParaRPr>
          </a:p>
        </p:txBody>
      </p:sp>
      <p:sp>
        <p:nvSpPr>
          <p:cNvPr id="38" name="object 77"/>
          <p:cNvSpPr/>
          <p:nvPr/>
        </p:nvSpPr>
        <p:spPr>
          <a:xfrm>
            <a:off x="3838007" y="4743190"/>
            <a:ext cx="227301" cy="161059"/>
          </a:xfrm>
          <a:custGeom>
            <a:avLst/>
            <a:gdLst/>
            <a:ahLst/>
            <a:cxnLst/>
            <a:rect l="l" t="t" r="r" b="b"/>
            <a:pathLst>
              <a:path w="333375" h="236219">
                <a:moveTo>
                  <a:pt x="0" y="235706"/>
                </a:moveTo>
                <a:lnTo>
                  <a:pt x="332762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6234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2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charset="0"/>
              <a:cs typeface="+mn-cs"/>
            </a:endParaRPr>
          </a:p>
        </p:txBody>
      </p:sp>
      <p:sp>
        <p:nvSpPr>
          <p:cNvPr id="39" name="object 78"/>
          <p:cNvSpPr/>
          <p:nvPr/>
        </p:nvSpPr>
        <p:spPr>
          <a:xfrm>
            <a:off x="3838007" y="5017341"/>
            <a:ext cx="227301" cy="274493"/>
          </a:xfrm>
          <a:custGeom>
            <a:avLst/>
            <a:gdLst/>
            <a:ahLst/>
            <a:cxnLst/>
            <a:rect l="l" t="t" r="r" b="b"/>
            <a:pathLst>
              <a:path w="333375" h="402589">
                <a:moveTo>
                  <a:pt x="0" y="0"/>
                </a:moveTo>
                <a:lnTo>
                  <a:pt x="332762" y="402087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6234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2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charset="0"/>
              <a:cs typeface="+mn-cs"/>
            </a:endParaRPr>
          </a:p>
        </p:txBody>
      </p:sp>
      <p:sp>
        <p:nvSpPr>
          <p:cNvPr id="40" name="object 79"/>
          <p:cNvSpPr/>
          <p:nvPr/>
        </p:nvSpPr>
        <p:spPr>
          <a:xfrm>
            <a:off x="3838007" y="4903899"/>
            <a:ext cx="227301" cy="56717"/>
          </a:xfrm>
          <a:custGeom>
            <a:avLst/>
            <a:gdLst/>
            <a:ahLst/>
            <a:cxnLst/>
            <a:rect l="l" t="t" r="r" b="b"/>
            <a:pathLst>
              <a:path w="333375" h="83185">
                <a:moveTo>
                  <a:pt x="0" y="83190"/>
                </a:moveTo>
                <a:lnTo>
                  <a:pt x="332762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6234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2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charset="0"/>
              <a:cs typeface="+mn-cs"/>
            </a:endParaRPr>
          </a:p>
        </p:txBody>
      </p:sp>
      <p:sp>
        <p:nvSpPr>
          <p:cNvPr id="41" name="object 80"/>
          <p:cNvSpPr txBox="1"/>
          <p:nvPr/>
        </p:nvSpPr>
        <p:spPr>
          <a:xfrm>
            <a:off x="3383295" y="4846233"/>
            <a:ext cx="454169" cy="155090"/>
          </a:xfrm>
          <a:prstGeom prst="rect">
            <a:avLst/>
          </a:prstGeom>
          <a:ln w="5546">
            <a:solidFill>
              <a:srgbClr val="000000"/>
            </a:solidFill>
          </a:ln>
        </p:spPr>
        <p:txBody>
          <a:bodyPr vert="horz" wrap="square" lIns="0" tIns="3031" rIns="0" bIns="0" rtlCol="0">
            <a:spAutoFit/>
          </a:bodyPr>
          <a:lstStyle/>
          <a:p>
            <a:pPr marL="0" marR="0" lvl="0" indent="0" algn="l" defTabSz="623438" rtl="0" eaLnBrk="1" fontAlgn="auto" latinLnBrk="0" hangingPunct="1">
              <a:lnSpc>
                <a:spcPct val="100000"/>
              </a:lnSpc>
              <a:spcBef>
                <a:spcPts val="2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545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ＭＳ Ｐゴシック" charset="0"/>
              <a:cs typeface="Times New Roman"/>
            </a:endParaRPr>
          </a:p>
          <a:p>
            <a:pPr marL="61045" marR="0" lvl="0" indent="0" algn="l" defTabSz="6234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44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ＭＳ Ｐゴシック" charset="0"/>
              <a:cs typeface="Arial"/>
            </a:endParaRPr>
          </a:p>
        </p:txBody>
      </p:sp>
      <p:sp>
        <p:nvSpPr>
          <p:cNvPr id="42" name="object 81"/>
          <p:cNvSpPr/>
          <p:nvPr/>
        </p:nvSpPr>
        <p:spPr>
          <a:xfrm>
            <a:off x="3838007" y="4932259"/>
            <a:ext cx="227301" cy="501361"/>
          </a:xfrm>
          <a:custGeom>
            <a:avLst/>
            <a:gdLst/>
            <a:ahLst/>
            <a:cxnLst/>
            <a:rect l="l" t="t" r="r" b="b"/>
            <a:pathLst>
              <a:path w="333375" h="735329">
                <a:moveTo>
                  <a:pt x="0" y="734850"/>
                </a:moveTo>
                <a:lnTo>
                  <a:pt x="332762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6234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2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charset="0"/>
              <a:cs typeface="+mn-cs"/>
            </a:endParaRPr>
          </a:p>
        </p:txBody>
      </p:sp>
      <p:sp>
        <p:nvSpPr>
          <p:cNvPr id="43" name="object 82"/>
          <p:cNvSpPr/>
          <p:nvPr/>
        </p:nvSpPr>
        <p:spPr>
          <a:xfrm>
            <a:off x="3838007" y="5319852"/>
            <a:ext cx="227301" cy="170584"/>
          </a:xfrm>
          <a:custGeom>
            <a:avLst/>
            <a:gdLst/>
            <a:ahLst/>
            <a:cxnLst/>
            <a:rect l="l" t="t" r="r" b="b"/>
            <a:pathLst>
              <a:path w="333375" h="250189">
                <a:moveTo>
                  <a:pt x="0" y="249571"/>
                </a:moveTo>
                <a:lnTo>
                  <a:pt x="332762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6234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2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charset="0"/>
              <a:cs typeface="+mn-cs"/>
            </a:endParaRPr>
          </a:p>
        </p:txBody>
      </p:sp>
      <p:sp>
        <p:nvSpPr>
          <p:cNvPr id="44" name="object 83"/>
          <p:cNvSpPr txBox="1"/>
          <p:nvPr/>
        </p:nvSpPr>
        <p:spPr>
          <a:xfrm>
            <a:off x="3383295" y="5375627"/>
            <a:ext cx="454169" cy="150707"/>
          </a:xfrm>
          <a:prstGeom prst="rect">
            <a:avLst/>
          </a:prstGeom>
          <a:ln w="5546">
            <a:solidFill>
              <a:srgbClr val="000000"/>
            </a:solidFill>
          </a:ln>
        </p:spPr>
        <p:txBody>
          <a:bodyPr vert="horz" wrap="square" lIns="0" tIns="3897" rIns="0" bIns="0" rtlCol="0">
            <a:spAutoFit/>
          </a:bodyPr>
          <a:lstStyle/>
          <a:p>
            <a:pPr marL="0" marR="0" lvl="0" indent="0" algn="l" defTabSz="623438" rtl="0" eaLnBrk="1" fontAlgn="auto" latinLnBrk="0" hangingPunct="1">
              <a:lnSpc>
                <a:spcPct val="100000"/>
              </a:lnSpc>
              <a:spcBef>
                <a:spcPts val="31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511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ＭＳ Ｐゴシック" charset="0"/>
              <a:cs typeface="Times New Roman"/>
            </a:endParaRPr>
          </a:p>
          <a:p>
            <a:pPr marL="96979" marR="0" lvl="0" indent="0" algn="l" defTabSz="6234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44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ＭＳ Ｐゴシック" charset="0"/>
              <a:cs typeface="Arial"/>
            </a:endParaRPr>
          </a:p>
        </p:txBody>
      </p:sp>
      <p:sp>
        <p:nvSpPr>
          <p:cNvPr id="45" name="object 84"/>
          <p:cNvSpPr/>
          <p:nvPr/>
        </p:nvSpPr>
        <p:spPr>
          <a:xfrm>
            <a:off x="3606396" y="5220590"/>
            <a:ext cx="9525" cy="9525"/>
          </a:xfrm>
          <a:custGeom>
            <a:avLst/>
            <a:gdLst/>
            <a:ahLst/>
            <a:cxnLst/>
            <a:rect l="l" t="t" r="r" b="b"/>
            <a:pathLst>
              <a:path w="13969" h="13970">
                <a:moveTo>
                  <a:pt x="0" y="7850"/>
                </a:moveTo>
                <a:lnTo>
                  <a:pt x="0" y="6011"/>
                </a:lnTo>
                <a:lnTo>
                  <a:pt x="174" y="5127"/>
                </a:lnTo>
                <a:lnTo>
                  <a:pt x="6014" y="0"/>
                </a:lnTo>
                <a:lnTo>
                  <a:pt x="7853" y="0"/>
                </a:lnTo>
                <a:lnTo>
                  <a:pt x="13865" y="6011"/>
                </a:lnTo>
                <a:lnTo>
                  <a:pt x="13865" y="7850"/>
                </a:lnTo>
                <a:lnTo>
                  <a:pt x="7853" y="13865"/>
                </a:lnTo>
                <a:lnTo>
                  <a:pt x="6014" y="13865"/>
                </a:lnTo>
                <a:lnTo>
                  <a:pt x="0" y="78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6234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2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charset="0"/>
              <a:cs typeface="+mn-cs"/>
            </a:endParaRPr>
          </a:p>
        </p:txBody>
      </p:sp>
      <p:sp>
        <p:nvSpPr>
          <p:cNvPr id="46" name="object 85"/>
          <p:cNvSpPr/>
          <p:nvPr/>
        </p:nvSpPr>
        <p:spPr>
          <a:xfrm>
            <a:off x="3606396" y="5220590"/>
            <a:ext cx="9525" cy="9525"/>
          </a:xfrm>
          <a:custGeom>
            <a:avLst/>
            <a:gdLst/>
            <a:ahLst/>
            <a:cxnLst/>
            <a:rect l="l" t="t" r="r" b="b"/>
            <a:pathLst>
              <a:path w="13969" h="13970">
                <a:moveTo>
                  <a:pt x="6932" y="13865"/>
                </a:moveTo>
                <a:lnTo>
                  <a:pt x="6014" y="13865"/>
                </a:lnTo>
                <a:lnTo>
                  <a:pt x="5130" y="13690"/>
                </a:lnTo>
                <a:lnTo>
                  <a:pt x="0" y="7850"/>
                </a:lnTo>
                <a:lnTo>
                  <a:pt x="0" y="6932"/>
                </a:lnTo>
                <a:lnTo>
                  <a:pt x="0" y="6011"/>
                </a:lnTo>
                <a:lnTo>
                  <a:pt x="6014" y="0"/>
                </a:lnTo>
                <a:lnTo>
                  <a:pt x="6932" y="0"/>
                </a:lnTo>
                <a:lnTo>
                  <a:pt x="7853" y="0"/>
                </a:lnTo>
                <a:lnTo>
                  <a:pt x="13865" y="6011"/>
                </a:lnTo>
                <a:lnTo>
                  <a:pt x="13865" y="6932"/>
                </a:lnTo>
                <a:lnTo>
                  <a:pt x="13865" y="7850"/>
                </a:lnTo>
                <a:lnTo>
                  <a:pt x="9586" y="13338"/>
                </a:lnTo>
                <a:lnTo>
                  <a:pt x="8737" y="13690"/>
                </a:lnTo>
                <a:lnTo>
                  <a:pt x="7853" y="13865"/>
                </a:lnTo>
                <a:lnTo>
                  <a:pt x="6932" y="13865"/>
                </a:lnTo>
                <a:close/>
              </a:path>
            </a:pathLst>
          </a:custGeom>
          <a:ln w="1386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6234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2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charset="0"/>
              <a:cs typeface="+mn-cs"/>
            </a:endParaRPr>
          </a:p>
        </p:txBody>
      </p:sp>
      <p:sp>
        <p:nvSpPr>
          <p:cNvPr id="47" name="object 86"/>
          <p:cNvSpPr/>
          <p:nvPr/>
        </p:nvSpPr>
        <p:spPr>
          <a:xfrm>
            <a:off x="3606396" y="5291491"/>
            <a:ext cx="9525" cy="9525"/>
          </a:xfrm>
          <a:custGeom>
            <a:avLst/>
            <a:gdLst/>
            <a:ahLst/>
            <a:cxnLst/>
            <a:rect l="l" t="t" r="r" b="b"/>
            <a:pathLst>
              <a:path w="13969" h="13970">
                <a:moveTo>
                  <a:pt x="0" y="7850"/>
                </a:moveTo>
                <a:lnTo>
                  <a:pt x="0" y="6011"/>
                </a:lnTo>
                <a:lnTo>
                  <a:pt x="177" y="5127"/>
                </a:lnTo>
                <a:lnTo>
                  <a:pt x="6014" y="0"/>
                </a:lnTo>
                <a:lnTo>
                  <a:pt x="7853" y="0"/>
                </a:lnTo>
                <a:lnTo>
                  <a:pt x="13865" y="6011"/>
                </a:lnTo>
                <a:lnTo>
                  <a:pt x="13865" y="7850"/>
                </a:lnTo>
                <a:lnTo>
                  <a:pt x="7853" y="13865"/>
                </a:lnTo>
                <a:lnTo>
                  <a:pt x="6014" y="13865"/>
                </a:lnTo>
                <a:lnTo>
                  <a:pt x="0" y="78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6234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2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charset="0"/>
              <a:cs typeface="+mn-cs"/>
            </a:endParaRPr>
          </a:p>
        </p:txBody>
      </p:sp>
      <p:sp>
        <p:nvSpPr>
          <p:cNvPr id="48" name="object 87"/>
          <p:cNvSpPr/>
          <p:nvPr/>
        </p:nvSpPr>
        <p:spPr>
          <a:xfrm>
            <a:off x="3606396" y="5291491"/>
            <a:ext cx="9525" cy="9525"/>
          </a:xfrm>
          <a:custGeom>
            <a:avLst/>
            <a:gdLst/>
            <a:ahLst/>
            <a:cxnLst/>
            <a:rect l="l" t="t" r="r" b="b"/>
            <a:pathLst>
              <a:path w="13969" h="13970">
                <a:moveTo>
                  <a:pt x="6932" y="13865"/>
                </a:moveTo>
                <a:lnTo>
                  <a:pt x="6014" y="13865"/>
                </a:lnTo>
                <a:lnTo>
                  <a:pt x="5130" y="13690"/>
                </a:lnTo>
                <a:lnTo>
                  <a:pt x="0" y="7850"/>
                </a:lnTo>
                <a:lnTo>
                  <a:pt x="0" y="6932"/>
                </a:lnTo>
                <a:lnTo>
                  <a:pt x="0" y="6011"/>
                </a:lnTo>
                <a:lnTo>
                  <a:pt x="6014" y="0"/>
                </a:lnTo>
                <a:lnTo>
                  <a:pt x="6932" y="0"/>
                </a:lnTo>
                <a:lnTo>
                  <a:pt x="7853" y="0"/>
                </a:lnTo>
                <a:lnTo>
                  <a:pt x="8737" y="174"/>
                </a:lnTo>
                <a:lnTo>
                  <a:pt x="9586" y="526"/>
                </a:lnTo>
                <a:lnTo>
                  <a:pt x="10434" y="879"/>
                </a:lnTo>
                <a:lnTo>
                  <a:pt x="13865" y="6011"/>
                </a:lnTo>
                <a:lnTo>
                  <a:pt x="13865" y="6932"/>
                </a:lnTo>
                <a:lnTo>
                  <a:pt x="13865" y="7850"/>
                </a:lnTo>
                <a:lnTo>
                  <a:pt x="9586" y="13338"/>
                </a:lnTo>
                <a:lnTo>
                  <a:pt x="8737" y="13690"/>
                </a:lnTo>
                <a:lnTo>
                  <a:pt x="7853" y="13865"/>
                </a:lnTo>
                <a:lnTo>
                  <a:pt x="6932" y="13865"/>
                </a:lnTo>
                <a:close/>
              </a:path>
            </a:pathLst>
          </a:custGeom>
          <a:ln w="1386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6234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2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charset="0"/>
              <a:cs typeface="+mn-cs"/>
            </a:endParaRPr>
          </a:p>
        </p:txBody>
      </p:sp>
      <p:sp>
        <p:nvSpPr>
          <p:cNvPr id="49" name="object 88"/>
          <p:cNvSpPr/>
          <p:nvPr/>
        </p:nvSpPr>
        <p:spPr>
          <a:xfrm>
            <a:off x="3606396" y="5149689"/>
            <a:ext cx="9525" cy="9525"/>
          </a:xfrm>
          <a:custGeom>
            <a:avLst/>
            <a:gdLst/>
            <a:ahLst/>
            <a:cxnLst/>
            <a:rect l="l" t="t" r="r" b="b"/>
            <a:pathLst>
              <a:path w="13969" h="13970">
                <a:moveTo>
                  <a:pt x="0" y="7850"/>
                </a:moveTo>
                <a:lnTo>
                  <a:pt x="0" y="6011"/>
                </a:lnTo>
                <a:lnTo>
                  <a:pt x="177" y="5127"/>
                </a:lnTo>
                <a:lnTo>
                  <a:pt x="6014" y="0"/>
                </a:lnTo>
                <a:lnTo>
                  <a:pt x="7853" y="0"/>
                </a:lnTo>
                <a:lnTo>
                  <a:pt x="13865" y="6011"/>
                </a:lnTo>
                <a:lnTo>
                  <a:pt x="13865" y="7850"/>
                </a:lnTo>
                <a:lnTo>
                  <a:pt x="7853" y="13865"/>
                </a:lnTo>
                <a:lnTo>
                  <a:pt x="6014" y="13865"/>
                </a:lnTo>
                <a:lnTo>
                  <a:pt x="0" y="78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6234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2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charset="0"/>
              <a:cs typeface="+mn-cs"/>
            </a:endParaRPr>
          </a:p>
        </p:txBody>
      </p:sp>
      <p:sp>
        <p:nvSpPr>
          <p:cNvPr id="50" name="object 89"/>
          <p:cNvSpPr/>
          <p:nvPr/>
        </p:nvSpPr>
        <p:spPr>
          <a:xfrm>
            <a:off x="3606396" y="5149689"/>
            <a:ext cx="9525" cy="9525"/>
          </a:xfrm>
          <a:custGeom>
            <a:avLst/>
            <a:gdLst/>
            <a:ahLst/>
            <a:cxnLst/>
            <a:rect l="l" t="t" r="r" b="b"/>
            <a:pathLst>
              <a:path w="13969" h="13970">
                <a:moveTo>
                  <a:pt x="6932" y="13865"/>
                </a:moveTo>
                <a:lnTo>
                  <a:pt x="6014" y="13865"/>
                </a:lnTo>
                <a:lnTo>
                  <a:pt x="5130" y="13690"/>
                </a:lnTo>
                <a:lnTo>
                  <a:pt x="0" y="7850"/>
                </a:lnTo>
                <a:lnTo>
                  <a:pt x="0" y="6932"/>
                </a:lnTo>
                <a:lnTo>
                  <a:pt x="0" y="6011"/>
                </a:lnTo>
                <a:lnTo>
                  <a:pt x="6014" y="0"/>
                </a:lnTo>
                <a:lnTo>
                  <a:pt x="6932" y="0"/>
                </a:lnTo>
                <a:lnTo>
                  <a:pt x="7853" y="0"/>
                </a:lnTo>
                <a:lnTo>
                  <a:pt x="13865" y="6011"/>
                </a:lnTo>
                <a:lnTo>
                  <a:pt x="13865" y="6932"/>
                </a:lnTo>
                <a:lnTo>
                  <a:pt x="13865" y="7850"/>
                </a:lnTo>
                <a:lnTo>
                  <a:pt x="9586" y="13338"/>
                </a:lnTo>
                <a:lnTo>
                  <a:pt x="8737" y="13690"/>
                </a:lnTo>
                <a:lnTo>
                  <a:pt x="7853" y="13865"/>
                </a:lnTo>
                <a:lnTo>
                  <a:pt x="6932" y="13865"/>
                </a:lnTo>
                <a:close/>
              </a:path>
            </a:pathLst>
          </a:custGeom>
          <a:ln w="1386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6234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2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charset="0"/>
              <a:cs typeface="+mn-cs"/>
            </a:endParaRPr>
          </a:p>
        </p:txBody>
      </p:sp>
      <p:sp>
        <p:nvSpPr>
          <p:cNvPr id="51" name="object 90"/>
          <p:cNvSpPr txBox="1"/>
          <p:nvPr/>
        </p:nvSpPr>
        <p:spPr>
          <a:xfrm>
            <a:off x="4063944" y="4657163"/>
            <a:ext cx="378402" cy="90456"/>
          </a:xfrm>
          <a:prstGeom prst="rect">
            <a:avLst/>
          </a:prstGeom>
          <a:ln w="5546">
            <a:solidFill>
              <a:srgbClr val="000000"/>
            </a:solidFill>
          </a:ln>
        </p:spPr>
        <p:txBody>
          <a:bodyPr vert="horz" wrap="square" lIns="0" tIns="22080" rIns="0" bIns="0" rtlCol="0">
            <a:spAutoFit/>
          </a:bodyPr>
          <a:lstStyle/>
          <a:p>
            <a:pPr marL="93516" marR="0" lvl="0" indent="0" algn="l" defTabSz="623438" rtl="0" eaLnBrk="1" fontAlgn="auto" latinLnBrk="0" hangingPunct="1">
              <a:lnSpc>
                <a:spcPct val="100000"/>
              </a:lnSpc>
              <a:spcBef>
                <a:spcPts val="173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443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ＭＳ Ｐゴシック" charset="0"/>
                <a:cs typeface="Arial"/>
              </a:rPr>
              <a:t>Sequantial</a:t>
            </a:r>
            <a:endParaRPr kumimoji="0" sz="44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ＭＳ Ｐゴシック" charset="0"/>
              <a:cs typeface="Arial"/>
            </a:endParaRPr>
          </a:p>
        </p:txBody>
      </p:sp>
      <p:sp>
        <p:nvSpPr>
          <p:cNvPr id="52" name="object 91"/>
          <p:cNvSpPr txBox="1"/>
          <p:nvPr/>
        </p:nvSpPr>
        <p:spPr>
          <a:xfrm>
            <a:off x="4063945" y="4846233"/>
            <a:ext cx="378402" cy="90456"/>
          </a:xfrm>
          <a:prstGeom prst="rect">
            <a:avLst/>
          </a:prstGeom>
          <a:ln w="5546">
            <a:solidFill>
              <a:srgbClr val="000000"/>
            </a:solidFill>
          </a:ln>
        </p:spPr>
        <p:txBody>
          <a:bodyPr vert="horz" wrap="square" lIns="0" tIns="22080" rIns="0" bIns="0" rtlCol="0">
            <a:spAutoFit/>
          </a:bodyPr>
          <a:lstStyle/>
          <a:p>
            <a:pPr marL="106071" marR="0" lvl="0" indent="0" algn="l" defTabSz="623438" rtl="0" eaLnBrk="1" fontAlgn="auto" latinLnBrk="0" hangingPunct="1">
              <a:lnSpc>
                <a:spcPct val="100000"/>
              </a:lnSpc>
              <a:spcBef>
                <a:spcPts val="173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443" b="0" i="1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ＭＳ Ｐゴシック" charset="0"/>
                <a:cs typeface="Arial"/>
              </a:rPr>
              <a:t>Parallel</a:t>
            </a:r>
            <a:endParaRPr kumimoji="0" sz="44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ＭＳ Ｐゴシック" charset="0"/>
              <a:cs typeface="Arial"/>
            </a:endParaRPr>
          </a:p>
        </p:txBody>
      </p:sp>
      <p:sp>
        <p:nvSpPr>
          <p:cNvPr id="53" name="object 92"/>
          <p:cNvSpPr txBox="1"/>
          <p:nvPr/>
        </p:nvSpPr>
        <p:spPr>
          <a:xfrm>
            <a:off x="4063945" y="5262186"/>
            <a:ext cx="378402" cy="90456"/>
          </a:xfrm>
          <a:prstGeom prst="rect">
            <a:avLst/>
          </a:prstGeom>
          <a:ln w="5546">
            <a:solidFill>
              <a:srgbClr val="000000"/>
            </a:solidFill>
          </a:ln>
        </p:spPr>
        <p:txBody>
          <a:bodyPr vert="horz" wrap="square" lIns="0" tIns="22080" rIns="0" bIns="0" rtlCol="0">
            <a:spAutoFit/>
          </a:bodyPr>
          <a:lstStyle/>
          <a:p>
            <a:pPr marL="118626" marR="0" lvl="0" indent="0" algn="l" defTabSz="623438" rtl="0" eaLnBrk="1" fontAlgn="auto" latinLnBrk="0" hangingPunct="1">
              <a:lnSpc>
                <a:spcPct val="100000"/>
              </a:lnSpc>
              <a:spcBef>
                <a:spcPts val="173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443" b="0" i="1" u="none" strike="noStrike" kern="1200" cap="none" spc="-1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ＭＳ Ｐゴシック" charset="0"/>
                <a:cs typeface="Arial"/>
              </a:rPr>
              <a:t>C</a:t>
            </a:r>
            <a:r>
              <a:rPr kumimoji="0" sz="443" b="0" i="1" u="none" strike="noStrike" kern="1200" cap="none" spc="-72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ＭＳ Ｐゴシック" charset="0"/>
                <a:cs typeface="Arial"/>
              </a:rPr>
              <a:t> </a:t>
            </a:r>
            <a:r>
              <a:rPr kumimoji="0" sz="443" b="0" i="1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ＭＳ Ｐゴシック" charset="0"/>
                <a:cs typeface="Arial"/>
              </a:rPr>
              <a:t>k</a:t>
            </a:r>
            <a:endParaRPr kumimoji="0" sz="44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ＭＳ Ｐゴシック" charset="0"/>
              <a:cs typeface="Arial"/>
            </a:endParaRPr>
          </a:p>
        </p:txBody>
      </p:sp>
      <p:sp>
        <p:nvSpPr>
          <p:cNvPr id="56" name="object 100"/>
          <p:cNvSpPr/>
          <p:nvPr/>
        </p:nvSpPr>
        <p:spPr>
          <a:xfrm>
            <a:off x="4249232" y="5108094"/>
            <a:ext cx="9525" cy="9525"/>
          </a:xfrm>
          <a:custGeom>
            <a:avLst/>
            <a:gdLst/>
            <a:ahLst/>
            <a:cxnLst/>
            <a:rect l="l" t="t" r="r" b="b"/>
            <a:pathLst>
              <a:path w="13970" h="13970">
                <a:moveTo>
                  <a:pt x="0" y="7850"/>
                </a:moveTo>
                <a:lnTo>
                  <a:pt x="0" y="6011"/>
                </a:lnTo>
                <a:lnTo>
                  <a:pt x="177" y="5130"/>
                </a:lnTo>
                <a:lnTo>
                  <a:pt x="6014" y="0"/>
                </a:lnTo>
                <a:lnTo>
                  <a:pt x="7853" y="0"/>
                </a:lnTo>
                <a:lnTo>
                  <a:pt x="13865" y="6011"/>
                </a:lnTo>
                <a:lnTo>
                  <a:pt x="13865" y="7850"/>
                </a:lnTo>
                <a:lnTo>
                  <a:pt x="7853" y="13865"/>
                </a:lnTo>
                <a:lnTo>
                  <a:pt x="6014" y="13865"/>
                </a:lnTo>
                <a:lnTo>
                  <a:pt x="0" y="78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6234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2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charset="0"/>
              <a:cs typeface="+mn-cs"/>
            </a:endParaRPr>
          </a:p>
        </p:txBody>
      </p:sp>
      <p:sp>
        <p:nvSpPr>
          <p:cNvPr id="57" name="object 101"/>
          <p:cNvSpPr/>
          <p:nvPr/>
        </p:nvSpPr>
        <p:spPr>
          <a:xfrm>
            <a:off x="4249232" y="5108094"/>
            <a:ext cx="9525" cy="9525"/>
          </a:xfrm>
          <a:custGeom>
            <a:avLst/>
            <a:gdLst/>
            <a:ahLst/>
            <a:cxnLst/>
            <a:rect l="l" t="t" r="r" b="b"/>
            <a:pathLst>
              <a:path w="13970" h="13970">
                <a:moveTo>
                  <a:pt x="6932" y="13865"/>
                </a:moveTo>
                <a:lnTo>
                  <a:pt x="6014" y="13865"/>
                </a:lnTo>
                <a:lnTo>
                  <a:pt x="5130" y="13687"/>
                </a:lnTo>
                <a:lnTo>
                  <a:pt x="0" y="7850"/>
                </a:lnTo>
                <a:lnTo>
                  <a:pt x="0" y="6932"/>
                </a:lnTo>
                <a:lnTo>
                  <a:pt x="0" y="6011"/>
                </a:lnTo>
                <a:lnTo>
                  <a:pt x="6014" y="0"/>
                </a:lnTo>
                <a:lnTo>
                  <a:pt x="6932" y="0"/>
                </a:lnTo>
                <a:lnTo>
                  <a:pt x="7853" y="0"/>
                </a:lnTo>
                <a:lnTo>
                  <a:pt x="8737" y="174"/>
                </a:lnTo>
                <a:lnTo>
                  <a:pt x="9586" y="526"/>
                </a:lnTo>
                <a:lnTo>
                  <a:pt x="10434" y="879"/>
                </a:lnTo>
                <a:lnTo>
                  <a:pt x="13865" y="6011"/>
                </a:lnTo>
                <a:lnTo>
                  <a:pt x="13865" y="6932"/>
                </a:lnTo>
                <a:lnTo>
                  <a:pt x="13865" y="7850"/>
                </a:lnTo>
                <a:lnTo>
                  <a:pt x="7853" y="13865"/>
                </a:lnTo>
                <a:lnTo>
                  <a:pt x="6932" y="13865"/>
                </a:lnTo>
                <a:close/>
              </a:path>
            </a:pathLst>
          </a:custGeom>
          <a:ln w="1386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6234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2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charset="0"/>
              <a:cs typeface="+mn-cs"/>
            </a:endParaRPr>
          </a:p>
        </p:txBody>
      </p:sp>
      <p:sp>
        <p:nvSpPr>
          <p:cNvPr id="58" name="object 102"/>
          <p:cNvSpPr/>
          <p:nvPr/>
        </p:nvSpPr>
        <p:spPr>
          <a:xfrm>
            <a:off x="4249232" y="5149689"/>
            <a:ext cx="9525" cy="9525"/>
          </a:xfrm>
          <a:custGeom>
            <a:avLst/>
            <a:gdLst/>
            <a:ahLst/>
            <a:cxnLst/>
            <a:rect l="l" t="t" r="r" b="b"/>
            <a:pathLst>
              <a:path w="13970" h="13970">
                <a:moveTo>
                  <a:pt x="0" y="7850"/>
                </a:moveTo>
                <a:lnTo>
                  <a:pt x="0" y="6011"/>
                </a:lnTo>
                <a:lnTo>
                  <a:pt x="177" y="5130"/>
                </a:lnTo>
                <a:lnTo>
                  <a:pt x="6014" y="0"/>
                </a:lnTo>
                <a:lnTo>
                  <a:pt x="7853" y="0"/>
                </a:lnTo>
                <a:lnTo>
                  <a:pt x="13865" y="6011"/>
                </a:lnTo>
                <a:lnTo>
                  <a:pt x="13865" y="7850"/>
                </a:lnTo>
                <a:lnTo>
                  <a:pt x="7853" y="13865"/>
                </a:lnTo>
                <a:lnTo>
                  <a:pt x="6014" y="13865"/>
                </a:lnTo>
                <a:lnTo>
                  <a:pt x="0" y="78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6234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2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charset="0"/>
              <a:cs typeface="+mn-cs"/>
            </a:endParaRPr>
          </a:p>
        </p:txBody>
      </p:sp>
      <p:sp>
        <p:nvSpPr>
          <p:cNvPr id="59" name="object 103"/>
          <p:cNvSpPr/>
          <p:nvPr/>
        </p:nvSpPr>
        <p:spPr>
          <a:xfrm>
            <a:off x="4249232" y="5149689"/>
            <a:ext cx="9525" cy="9525"/>
          </a:xfrm>
          <a:custGeom>
            <a:avLst/>
            <a:gdLst/>
            <a:ahLst/>
            <a:cxnLst/>
            <a:rect l="l" t="t" r="r" b="b"/>
            <a:pathLst>
              <a:path w="13970" h="13970">
                <a:moveTo>
                  <a:pt x="6932" y="13865"/>
                </a:moveTo>
                <a:lnTo>
                  <a:pt x="6014" y="13865"/>
                </a:lnTo>
                <a:lnTo>
                  <a:pt x="5130" y="13687"/>
                </a:lnTo>
                <a:lnTo>
                  <a:pt x="0" y="7850"/>
                </a:lnTo>
                <a:lnTo>
                  <a:pt x="0" y="6932"/>
                </a:lnTo>
                <a:lnTo>
                  <a:pt x="0" y="6011"/>
                </a:lnTo>
                <a:lnTo>
                  <a:pt x="6014" y="0"/>
                </a:lnTo>
                <a:lnTo>
                  <a:pt x="6932" y="0"/>
                </a:lnTo>
                <a:lnTo>
                  <a:pt x="7853" y="0"/>
                </a:lnTo>
                <a:lnTo>
                  <a:pt x="13865" y="6011"/>
                </a:lnTo>
                <a:lnTo>
                  <a:pt x="13865" y="6932"/>
                </a:lnTo>
                <a:lnTo>
                  <a:pt x="13865" y="7850"/>
                </a:lnTo>
                <a:lnTo>
                  <a:pt x="7853" y="13865"/>
                </a:lnTo>
                <a:lnTo>
                  <a:pt x="6932" y="13865"/>
                </a:lnTo>
                <a:close/>
              </a:path>
            </a:pathLst>
          </a:custGeom>
          <a:ln w="1386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6234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2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charset="0"/>
              <a:cs typeface="+mn-cs"/>
            </a:endParaRPr>
          </a:p>
        </p:txBody>
      </p:sp>
      <p:sp>
        <p:nvSpPr>
          <p:cNvPr id="60" name="object 104"/>
          <p:cNvSpPr/>
          <p:nvPr/>
        </p:nvSpPr>
        <p:spPr>
          <a:xfrm>
            <a:off x="4249232" y="5064608"/>
            <a:ext cx="9525" cy="9525"/>
          </a:xfrm>
          <a:custGeom>
            <a:avLst/>
            <a:gdLst/>
            <a:ahLst/>
            <a:cxnLst/>
            <a:rect l="l" t="t" r="r" b="b"/>
            <a:pathLst>
              <a:path w="13970" h="13970">
                <a:moveTo>
                  <a:pt x="0" y="7850"/>
                </a:moveTo>
                <a:lnTo>
                  <a:pt x="0" y="6011"/>
                </a:lnTo>
                <a:lnTo>
                  <a:pt x="174" y="5130"/>
                </a:lnTo>
                <a:lnTo>
                  <a:pt x="6014" y="0"/>
                </a:lnTo>
                <a:lnTo>
                  <a:pt x="7853" y="0"/>
                </a:lnTo>
                <a:lnTo>
                  <a:pt x="13865" y="6011"/>
                </a:lnTo>
                <a:lnTo>
                  <a:pt x="13865" y="7850"/>
                </a:lnTo>
                <a:lnTo>
                  <a:pt x="7853" y="13865"/>
                </a:lnTo>
                <a:lnTo>
                  <a:pt x="6014" y="13865"/>
                </a:lnTo>
                <a:lnTo>
                  <a:pt x="0" y="78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6234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2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charset="0"/>
              <a:cs typeface="+mn-cs"/>
            </a:endParaRPr>
          </a:p>
        </p:txBody>
      </p:sp>
      <p:sp>
        <p:nvSpPr>
          <p:cNvPr id="61" name="object 105"/>
          <p:cNvSpPr/>
          <p:nvPr/>
        </p:nvSpPr>
        <p:spPr>
          <a:xfrm>
            <a:off x="4249232" y="5064608"/>
            <a:ext cx="9525" cy="9525"/>
          </a:xfrm>
          <a:custGeom>
            <a:avLst/>
            <a:gdLst/>
            <a:ahLst/>
            <a:cxnLst/>
            <a:rect l="l" t="t" r="r" b="b"/>
            <a:pathLst>
              <a:path w="13970" h="13970">
                <a:moveTo>
                  <a:pt x="6932" y="13865"/>
                </a:moveTo>
                <a:lnTo>
                  <a:pt x="6014" y="13865"/>
                </a:lnTo>
                <a:lnTo>
                  <a:pt x="5130" y="13687"/>
                </a:lnTo>
                <a:lnTo>
                  <a:pt x="0" y="7850"/>
                </a:lnTo>
                <a:lnTo>
                  <a:pt x="0" y="6932"/>
                </a:lnTo>
                <a:lnTo>
                  <a:pt x="0" y="6011"/>
                </a:lnTo>
                <a:lnTo>
                  <a:pt x="6014" y="0"/>
                </a:lnTo>
                <a:lnTo>
                  <a:pt x="6932" y="0"/>
                </a:lnTo>
                <a:lnTo>
                  <a:pt x="7853" y="0"/>
                </a:lnTo>
                <a:lnTo>
                  <a:pt x="8737" y="174"/>
                </a:lnTo>
                <a:lnTo>
                  <a:pt x="9586" y="526"/>
                </a:lnTo>
                <a:lnTo>
                  <a:pt x="10434" y="879"/>
                </a:lnTo>
                <a:lnTo>
                  <a:pt x="13865" y="6011"/>
                </a:lnTo>
                <a:lnTo>
                  <a:pt x="13865" y="6932"/>
                </a:lnTo>
                <a:lnTo>
                  <a:pt x="13865" y="7850"/>
                </a:lnTo>
                <a:lnTo>
                  <a:pt x="7853" y="13865"/>
                </a:lnTo>
                <a:lnTo>
                  <a:pt x="6932" y="13865"/>
                </a:lnTo>
                <a:close/>
              </a:path>
            </a:pathLst>
          </a:custGeom>
          <a:ln w="1386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6234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2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charset="0"/>
              <a:cs typeface="+mn-cs"/>
            </a:endParaRPr>
          </a:p>
        </p:txBody>
      </p:sp>
      <p:sp>
        <p:nvSpPr>
          <p:cNvPr id="62" name="object 106"/>
          <p:cNvSpPr/>
          <p:nvPr/>
        </p:nvSpPr>
        <p:spPr>
          <a:xfrm>
            <a:off x="5604861" y="5205464"/>
            <a:ext cx="9525" cy="9525"/>
          </a:xfrm>
          <a:custGeom>
            <a:avLst/>
            <a:gdLst/>
            <a:ahLst/>
            <a:cxnLst/>
            <a:rect l="l" t="t" r="r" b="b"/>
            <a:pathLst>
              <a:path w="13970" h="13970">
                <a:moveTo>
                  <a:pt x="0" y="7850"/>
                </a:moveTo>
                <a:lnTo>
                  <a:pt x="0" y="6011"/>
                </a:lnTo>
                <a:lnTo>
                  <a:pt x="177" y="5127"/>
                </a:lnTo>
                <a:lnTo>
                  <a:pt x="6014" y="0"/>
                </a:lnTo>
                <a:lnTo>
                  <a:pt x="7853" y="0"/>
                </a:lnTo>
                <a:lnTo>
                  <a:pt x="13865" y="6011"/>
                </a:lnTo>
                <a:lnTo>
                  <a:pt x="13865" y="7850"/>
                </a:lnTo>
                <a:lnTo>
                  <a:pt x="7853" y="13865"/>
                </a:lnTo>
                <a:lnTo>
                  <a:pt x="6014" y="13865"/>
                </a:lnTo>
                <a:lnTo>
                  <a:pt x="0" y="78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6234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2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charset="0"/>
              <a:cs typeface="+mn-cs"/>
            </a:endParaRPr>
          </a:p>
        </p:txBody>
      </p:sp>
      <p:sp>
        <p:nvSpPr>
          <p:cNvPr id="63" name="object 107"/>
          <p:cNvSpPr/>
          <p:nvPr/>
        </p:nvSpPr>
        <p:spPr>
          <a:xfrm>
            <a:off x="5604861" y="5205464"/>
            <a:ext cx="9525" cy="9525"/>
          </a:xfrm>
          <a:custGeom>
            <a:avLst/>
            <a:gdLst/>
            <a:ahLst/>
            <a:cxnLst/>
            <a:rect l="l" t="t" r="r" b="b"/>
            <a:pathLst>
              <a:path w="13970" h="13970">
                <a:moveTo>
                  <a:pt x="6932" y="13865"/>
                </a:moveTo>
                <a:lnTo>
                  <a:pt x="6014" y="13865"/>
                </a:lnTo>
                <a:lnTo>
                  <a:pt x="5130" y="13687"/>
                </a:lnTo>
                <a:lnTo>
                  <a:pt x="0" y="7850"/>
                </a:lnTo>
                <a:lnTo>
                  <a:pt x="0" y="6932"/>
                </a:lnTo>
                <a:lnTo>
                  <a:pt x="0" y="6011"/>
                </a:lnTo>
                <a:lnTo>
                  <a:pt x="6014" y="0"/>
                </a:lnTo>
                <a:lnTo>
                  <a:pt x="6932" y="0"/>
                </a:lnTo>
                <a:lnTo>
                  <a:pt x="7853" y="0"/>
                </a:lnTo>
                <a:lnTo>
                  <a:pt x="8737" y="174"/>
                </a:lnTo>
                <a:lnTo>
                  <a:pt x="9586" y="526"/>
                </a:lnTo>
                <a:lnTo>
                  <a:pt x="10434" y="879"/>
                </a:lnTo>
                <a:lnTo>
                  <a:pt x="13865" y="6011"/>
                </a:lnTo>
                <a:lnTo>
                  <a:pt x="13865" y="6932"/>
                </a:lnTo>
                <a:lnTo>
                  <a:pt x="13865" y="7850"/>
                </a:lnTo>
                <a:lnTo>
                  <a:pt x="7853" y="13865"/>
                </a:lnTo>
                <a:lnTo>
                  <a:pt x="6932" y="13865"/>
                </a:lnTo>
                <a:close/>
              </a:path>
            </a:pathLst>
          </a:custGeom>
          <a:ln w="1386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6234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2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charset="0"/>
              <a:cs typeface="+mn-cs"/>
            </a:endParaRPr>
          </a:p>
        </p:txBody>
      </p:sp>
      <p:sp>
        <p:nvSpPr>
          <p:cNvPr id="64" name="object 108"/>
          <p:cNvSpPr/>
          <p:nvPr/>
        </p:nvSpPr>
        <p:spPr>
          <a:xfrm>
            <a:off x="5604861" y="5276365"/>
            <a:ext cx="9525" cy="9525"/>
          </a:xfrm>
          <a:custGeom>
            <a:avLst/>
            <a:gdLst/>
            <a:ahLst/>
            <a:cxnLst/>
            <a:rect l="l" t="t" r="r" b="b"/>
            <a:pathLst>
              <a:path w="13970" h="13970">
                <a:moveTo>
                  <a:pt x="0" y="7850"/>
                </a:moveTo>
                <a:lnTo>
                  <a:pt x="0" y="6011"/>
                </a:lnTo>
                <a:lnTo>
                  <a:pt x="177" y="5127"/>
                </a:lnTo>
                <a:lnTo>
                  <a:pt x="6014" y="0"/>
                </a:lnTo>
                <a:lnTo>
                  <a:pt x="7853" y="0"/>
                </a:lnTo>
                <a:lnTo>
                  <a:pt x="13865" y="6011"/>
                </a:lnTo>
                <a:lnTo>
                  <a:pt x="13865" y="7850"/>
                </a:lnTo>
                <a:lnTo>
                  <a:pt x="7853" y="13865"/>
                </a:lnTo>
                <a:lnTo>
                  <a:pt x="6014" y="13865"/>
                </a:lnTo>
                <a:lnTo>
                  <a:pt x="0" y="78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6234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2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charset="0"/>
              <a:cs typeface="+mn-cs"/>
            </a:endParaRPr>
          </a:p>
        </p:txBody>
      </p:sp>
      <p:sp>
        <p:nvSpPr>
          <p:cNvPr id="65" name="object 109"/>
          <p:cNvSpPr/>
          <p:nvPr/>
        </p:nvSpPr>
        <p:spPr>
          <a:xfrm>
            <a:off x="5604861" y="5276365"/>
            <a:ext cx="9525" cy="9525"/>
          </a:xfrm>
          <a:custGeom>
            <a:avLst/>
            <a:gdLst/>
            <a:ahLst/>
            <a:cxnLst/>
            <a:rect l="l" t="t" r="r" b="b"/>
            <a:pathLst>
              <a:path w="13970" h="13970">
                <a:moveTo>
                  <a:pt x="6932" y="13865"/>
                </a:moveTo>
                <a:lnTo>
                  <a:pt x="6014" y="13865"/>
                </a:lnTo>
                <a:lnTo>
                  <a:pt x="5130" y="13687"/>
                </a:lnTo>
                <a:lnTo>
                  <a:pt x="0" y="7850"/>
                </a:lnTo>
                <a:lnTo>
                  <a:pt x="0" y="6932"/>
                </a:lnTo>
                <a:lnTo>
                  <a:pt x="0" y="6011"/>
                </a:lnTo>
                <a:lnTo>
                  <a:pt x="6014" y="0"/>
                </a:lnTo>
                <a:lnTo>
                  <a:pt x="6932" y="0"/>
                </a:lnTo>
                <a:lnTo>
                  <a:pt x="7853" y="0"/>
                </a:lnTo>
                <a:lnTo>
                  <a:pt x="8737" y="174"/>
                </a:lnTo>
                <a:lnTo>
                  <a:pt x="9586" y="526"/>
                </a:lnTo>
                <a:lnTo>
                  <a:pt x="10434" y="879"/>
                </a:lnTo>
                <a:lnTo>
                  <a:pt x="11186" y="1380"/>
                </a:lnTo>
                <a:lnTo>
                  <a:pt x="11835" y="2029"/>
                </a:lnTo>
                <a:lnTo>
                  <a:pt x="12484" y="2678"/>
                </a:lnTo>
                <a:lnTo>
                  <a:pt x="12986" y="3430"/>
                </a:lnTo>
                <a:lnTo>
                  <a:pt x="13338" y="4278"/>
                </a:lnTo>
                <a:lnTo>
                  <a:pt x="13690" y="5127"/>
                </a:lnTo>
                <a:lnTo>
                  <a:pt x="13865" y="6011"/>
                </a:lnTo>
                <a:lnTo>
                  <a:pt x="13865" y="6932"/>
                </a:lnTo>
                <a:lnTo>
                  <a:pt x="13865" y="7850"/>
                </a:lnTo>
                <a:lnTo>
                  <a:pt x="7853" y="13865"/>
                </a:lnTo>
                <a:lnTo>
                  <a:pt x="6932" y="13865"/>
                </a:lnTo>
                <a:close/>
              </a:path>
            </a:pathLst>
          </a:custGeom>
          <a:ln w="1386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6234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2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charset="0"/>
              <a:cs typeface="+mn-cs"/>
            </a:endParaRPr>
          </a:p>
        </p:txBody>
      </p:sp>
      <p:sp>
        <p:nvSpPr>
          <p:cNvPr id="66" name="object 110"/>
          <p:cNvSpPr/>
          <p:nvPr/>
        </p:nvSpPr>
        <p:spPr>
          <a:xfrm>
            <a:off x="5604861" y="5134563"/>
            <a:ext cx="9525" cy="9525"/>
          </a:xfrm>
          <a:custGeom>
            <a:avLst/>
            <a:gdLst/>
            <a:ahLst/>
            <a:cxnLst/>
            <a:rect l="l" t="t" r="r" b="b"/>
            <a:pathLst>
              <a:path w="13970" h="13970">
                <a:moveTo>
                  <a:pt x="0" y="7850"/>
                </a:moveTo>
                <a:lnTo>
                  <a:pt x="0" y="6011"/>
                </a:lnTo>
                <a:lnTo>
                  <a:pt x="177" y="5127"/>
                </a:lnTo>
                <a:lnTo>
                  <a:pt x="6014" y="0"/>
                </a:lnTo>
                <a:lnTo>
                  <a:pt x="7853" y="0"/>
                </a:lnTo>
                <a:lnTo>
                  <a:pt x="13865" y="6011"/>
                </a:lnTo>
                <a:lnTo>
                  <a:pt x="13865" y="7850"/>
                </a:lnTo>
                <a:lnTo>
                  <a:pt x="7853" y="13865"/>
                </a:lnTo>
                <a:lnTo>
                  <a:pt x="6014" y="13865"/>
                </a:lnTo>
                <a:lnTo>
                  <a:pt x="0" y="78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6234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2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charset="0"/>
              <a:cs typeface="+mn-cs"/>
            </a:endParaRPr>
          </a:p>
        </p:txBody>
      </p:sp>
      <p:sp>
        <p:nvSpPr>
          <p:cNvPr id="67" name="object 111"/>
          <p:cNvSpPr/>
          <p:nvPr/>
        </p:nvSpPr>
        <p:spPr>
          <a:xfrm>
            <a:off x="5604861" y="5134563"/>
            <a:ext cx="9525" cy="9525"/>
          </a:xfrm>
          <a:custGeom>
            <a:avLst/>
            <a:gdLst/>
            <a:ahLst/>
            <a:cxnLst/>
            <a:rect l="l" t="t" r="r" b="b"/>
            <a:pathLst>
              <a:path w="13970" h="13970">
                <a:moveTo>
                  <a:pt x="6932" y="13865"/>
                </a:moveTo>
                <a:lnTo>
                  <a:pt x="6014" y="13865"/>
                </a:lnTo>
                <a:lnTo>
                  <a:pt x="5130" y="13687"/>
                </a:lnTo>
                <a:lnTo>
                  <a:pt x="0" y="7850"/>
                </a:lnTo>
                <a:lnTo>
                  <a:pt x="0" y="6932"/>
                </a:lnTo>
                <a:lnTo>
                  <a:pt x="0" y="6011"/>
                </a:lnTo>
                <a:lnTo>
                  <a:pt x="6014" y="0"/>
                </a:lnTo>
                <a:lnTo>
                  <a:pt x="6932" y="0"/>
                </a:lnTo>
                <a:lnTo>
                  <a:pt x="7853" y="0"/>
                </a:lnTo>
                <a:lnTo>
                  <a:pt x="8737" y="174"/>
                </a:lnTo>
                <a:lnTo>
                  <a:pt x="9586" y="526"/>
                </a:lnTo>
                <a:lnTo>
                  <a:pt x="10434" y="879"/>
                </a:lnTo>
                <a:lnTo>
                  <a:pt x="13865" y="6011"/>
                </a:lnTo>
                <a:lnTo>
                  <a:pt x="13865" y="6932"/>
                </a:lnTo>
                <a:lnTo>
                  <a:pt x="13865" y="7850"/>
                </a:lnTo>
                <a:lnTo>
                  <a:pt x="7853" y="13865"/>
                </a:lnTo>
                <a:lnTo>
                  <a:pt x="6932" y="13865"/>
                </a:lnTo>
                <a:close/>
              </a:path>
            </a:pathLst>
          </a:custGeom>
          <a:ln w="1386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6234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2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charset="0"/>
              <a:cs typeface="+mn-cs"/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4517536" y="4020367"/>
            <a:ext cx="49553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separate</a:t>
            </a:r>
          </a:p>
        </p:txBody>
      </p:sp>
      <p:sp>
        <p:nvSpPr>
          <p:cNvPr id="68" name="Rectangle à coins arrondis 67"/>
          <p:cNvSpPr/>
          <p:nvPr/>
        </p:nvSpPr>
        <p:spPr>
          <a:xfrm>
            <a:off x="6084168" y="4847585"/>
            <a:ext cx="780348" cy="468000"/>
          </a:xfrm>
          <a:prstGeom prst="roundRect">
            <a:avLst>
              <a:gd name="adj" fmla="val 13550"/>
            </a:avLst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9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Graphical</a:t>
            </a:r>
            <a:r>
              <a:rPr kumimoji="0" lang="fr-FR" sz="9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9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Elements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1" name="Parallélogramme 70"/>
          <p:cNvSpPr/>
          <p:nvPr/>
        </p:nvSpPr>
        <p:spPr>
          <a:xfrm>
            <a:off x="4328254" y="3321024"/>
            <a:ext cx="972000" cy="324000"/>
          </a:xfrm>
          <a:prstGeom prst="parallelogram">
            <a:avLst>
              <a:gd name="adj" fmla="val 51689"/>
            </a:avLst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MA </a:t>
            </a:r>
            <a:r>
              <a:rPr kumimoji="0" lang="fr-FR" sz="9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Framework</a:t>
            </a:r>
          </a:p>
        </p:txBody>
      </p:sp>
      <p:sp>
        <p:nvSpPr>
          <p:cNvPr id="82" name="Rectangle 81"/>
          <p:cNvSpPr/>
          <p:nvPr/>
        </p:nvSpPr>
        <p:spPr>
          <a:xfrm>
            <a:off x="5403737" y="3965201"/>
            <a:ext cx="599006" cy="123111"/>
          </a:xfrm>
          <a:prstGeom prst="rect">
            <a:avLst/>
          </a:prstGeom>
          <a:noFill/>
        </p:spPr>
        <p:txBody>
          <a:bodyPr wrap="none" lIns="36000" tIns="0" rIns="0" bIns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1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an </a:t>
            </a:r>
            <a:r>
              <a:rPr kumimoji="0" lang="fr-FR" sz="800" b="0" i="1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elements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3034756" y="3990999"/>
            <a:ext cx="1585164" cy="123111"/>
          </a:xfrm>
          <a:prstGeom prst="rect">
            <a:avLst/>
          </a:prstGeom>
          <a:noFill/>
        </p:spPr>
        <p:txBody>
          <a:bodyPr wrap="square" lIns="36000" tIns="0" rIns="0" bIns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0" i="1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A primitive </a:t>
            </a:r>
            <a:r>
              <a:rPr kumimoji="0" lang="en-US" sz="800" b="0" i="1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Combinators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88" name="ZoneTexte 87"/>
          <p:cNvSpPr txBox="1"/>
          <p:nvPr/>
        </p:nvSpPr>
        <p:spPr>
          <a:xfrm>
            <a:off x="3347864" y="4909282"/>
            <a:ext cx="451993" cy="123111"/>
          </a:xfrm>
          <a:prstGeom prst="rect">
            <a:avLst/>
          </a:prstGeom>
          <a:noFill/>
        </p:spPr>
        <p:txBody>
          <a:bodyPr wrap="square" tIns="0" rIns="0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5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CTRL2: time</a:t>
            </a:r>
            <a:endParaRPr kumimoji="0" lang="en-US" sz="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89" name="ZoneTexte 88"/>
          <p:cNvSpPr txBox="1"/>
          <p:nvPr/>
        </p:nvSpPr>
        <p:spPr>
          <a:xfrm>
            <a:off x="3296840" y="5369955"/>
            <a:ext cx="654123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5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Combinators</a:t>
            </a:r>
            <a:r>
              <a:rPr kumimoji="0" lang="fr-FR" sz="5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 </a:t>
            </a:r>
            <a:r>
              <a:rPr kumimoji="0" lang="fr-FR" sz="3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m</a:t>
            </a:r>
            <a:endParaRPr kumimoji="0" lang="en-US" sz="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91" name="Rectangle à coins arrondis 90"/>
          <p:cNvSpPr/>
          <p:nvPr/>
        </p:nvSpPr>
        <p:spPr>
          <a:xfrm>
            <a:off x="4487790" y="6057344"/>
            <a:ext cx="840615" cy="468000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Complex Animations</a:t>
            </a:r>
            <a:endParaRPr kumimoji="0" lang="en-US" sz="9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97" name="Connecteur en angle 96"/>
          <p:cNvCxnSpPr/>
          <p:nvPr/>
        </p:nvCxnSpPr>
        <p:spPr>
          <a:xfrm flipV="1">
            <a:off x="5326185" y="5322798"/>
            <a:ext cx="1260000" cy="1116000"/>
          </a:xfrm>
          <a:prstGeom prst="bentConnector2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Connecteur en angle 98"/>
          <p:cNvCxnSpPr/>
          <p:nvPr/>
        </p:nvCxnSpPr>
        <p:spPr>
          <a:xfrm rot="5400000">
            <a:off x="5328080" y="5293840"/>
            <a:ext cx="1008000" cy="1080000"/>
          </a:xfrm>
          <a:prstGeom prst="bentConnector2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Connecteur en angle 99"/>
          <p:cNvCxnSpPr/>
          <p:nvPr/>
        </p:nvCxnSpPr>
        <p:spPr>
          <a:xfrm rot="10800000">
            <a:off x="2579790" y="5733335"/>
            <a:ext cx="1908000" cy="720000"/>
          </a:xfrm>
          <a:prstGeom prst="bentConnector2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Connecteur en angle 102"/>
          <p:cNvCxnSpPr/>
          <p:nvPr/>
        </p:nvCxnSpPr>
        <p:spPr>
          <a:xfrm rot="16200000" flipH="1">
            <a:off x="3284595" y="5154399"/>
            <a:ext cx="684000" cy="1769858"/>
          </a:xfrm>
          <a:prstGeom prst="bentConnector2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2" name="object 124"/>
          <p:cNvSpPr/>
          <p:nvPr/>
        </p:nvSpPr>
        <p:spPr>
          <a:xfrm>
            <a:off x="539552" y="5301208"/>
            <a:ext cx="1070400" cy="222250"/>
          </a:xfrm>
          <a:custGeom>
            <a:avLst/>
            <a:gdLst/>
            <a:ahLst/>
            <a:cxnLst/>
            <a:rect l="l" t="t" r="r" b="b"/>
            <a:pathLst>
              <a:path w="770889" h="222250">
                <a:moveTo>
                  <a:pt x="0" y="0"/>
                </a:moveTo>
                <a:lnTo>
                  <a:pt x="770899" y="0"/>
                </a:lnTo>
                <a:lnTo>
                  <a:pt x="770899" y="180246"/>
                </a:lnTo>
                <a:lnTo>
                  <a:pt x="743169" y="221841"/>
                </a:lnTo>
                <a:lnTo>
                  <a:pt x="0" y="221841"/>
                </a:lnTo>
                <a:lnTo>
                  <a:pt x="0" y="0"/>
                </a:lnTo>
                <a:close/>
              </a:path>
            </a:pathLst>
          </a:custGeom>
          <a:ln w="1386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123" name="object 125"/>
          <p:cNvSpPr/>
          <p:nvPr/>
        </p:nvSpPr>
        <p:spPr>
          <a:xfrm>
            <a:off x="539552" y="5301210"/>
            <a:ext cx="1331595" cy="478850"/>
          </a:xfrm>
          <a:custGeom>
            <a:avLst/>
            <a:gdLst/>
            <a:ahLst/>
            <a:cxnLst/>
            <a:rect l="l" t="t" r="r" b="b"/>
            <a:pathLst>
              <a:path w="1331595" h="1664334">
                <a:moveTo>
                  <a:pt x="770899" y="0"/>
                </a:moveTo>
                <a:lnTo>
                  <a:pt x="1331049" y="0"/>
                </a:lnTo>
                <a:lnTo>
                  <a:pt x="1331049" y="1663811"/>
                </a:lnTo>
                <a:lnTo>
                  <a:pt x="0" y="1663811"/>
                </a:lnTo>
                <a:lnTo>
                  <a:pt x="0" y="221841"/>
                </a:lnTo>
              </a:path>
            </a:pathLst>
          </a:custGeom>
          <a:ln w="12700">
            <a:solidFill>
              <a:srgbClr val="000000"/>
            </a:solidFill>
            <a:prstDash val="solid"/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124" name="object 126"/>
          <p:cNvSpPr txBox="1"/>
          <p:nvPr/>
        </p:nvSpPr>
        <p:spPr>
          <a:xfrm>
            <a:off x="584811" y="5346285"/>
            <a:ext cx="977771" cy="10772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combinators outside</a:t>
            </a:r>
            <a:endParaRPr kumimoji="0" sz="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128" name="object 124"/>
          <p:cNvSpPr/>
          <p:nvPr/>
        </p:nvSpPr>
        <p:spPr>
          <a:xfrm>
            <a:off x="539552" y="4077072"/>
            <a:ext cx="936104" cy="222250"/>
          </a:xfrm>
          <a:custGeom>
            <a:avLst/>
            <a:gdLst/>
            <a:ahLst/>
            <a:cxnLst/>
            <a:rect l="l" t="t" r="r" b="b"/>
            <a:pathLst>
              <a:path w="770889" h="222250">
                <a:moveTo>
                  <a:pt x="0" y="0"/>
                </a:moveTo>
                <a:lnTo>
                  <a:pt x="770899" y="0"/>
                </a:lnTo>
                <a:lnTo>
                  <a:pt x="770899" y="180246"/>
                </a:lnTo>
                <a:lnTo>
                  <a:pt x="743169" y="221841"/>
                </a:lnTo>
                <a:lnTo>
                  <a:pt x="0" y="221841"/>
                </a:lnTo>
                <a:lnTo>
                  <a:pt x="0" y="0"/>
                </a:lnTo>
                <a:close/>
              </a:path>
            </a:pathLst>
          </a:custGeom>
          <a:ln w="1386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129" name="object 125"/>
          <p:cNvSpPr/>
          <p:nvPr/>
        </p:nvSpPr>
        <p:spPr>
          <a:xfrm>
            <a:off x="539552" y="4077072"/>
            <a:ext cx="1331595" cy="1148537"/>
          </a:xfrm>
          <a:custGeom>
            <a:avLst/>
            <a:gdLst/>
            <a:ahLst/>
            <a:cxnLst/>
            <a:rect l="l" t="t" r="r" b="b"/>
            <a:pathLst>
              <a:path w="1331595" h="1664334">
                <a:moveTo>
                  <a:pt x="770899" y="0"/>
                </a:moveTo>
                <a:lnTo>
                  <a:pt x="1331049" y="0"/>
                </a:lnTo>
                <a:lnTo>
                  <a:pt x="1331049" y="1663811"/>
                </a:lnTo>
                <a:lnTo>
                  <a:pt x="0" y="1663811"/>
                </a:lnTo>
                <a:lnTo>
                  <a:pt x="0" y="221841"/>
                </a:lnTo>
              </a:path>
            </a:pathLst>
          </a:custGeom>
          <a:ln w="1386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130" name="object 126"/>
          <p:cNvSpPr txBox="1"/>
          <p:nvPr/>
        </p:nvSpPr>
        <p:spPr>
          <a:xfrm>
            <a:off x="563593" y="4130178"/>
            <a:ext cx="1077757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UA </a:t>
            </a:r>
            <a:r>
              <a:rPr kumimoji="0" lang="en-US" sz="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Eﬀects </a:t>
            </a:r>
            <a:r>
              <a:rPr kumimoji="0" lang="en-US" sz="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Library </a:t>
            </a:r>
            <a:endParaRPr kumimoji="0" sz="7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 Unicode"/>
              <a:ea typeface="ＭＳ Ｐゴシック" charset="0"/>
              <a:cs typeface="Lucida Sans Unicode"/>
            </a:endParaRPr>
          </a:p>
        </p:txBody>
      </p:sp>
      <p:sp>
        <p:nvSpPr>
          <p:cNvPr id="136" name="Rectangle 135"/>
          <p:cNvSpPr/>
          <p:nvPr/>
        </p:nvSpPr>
        <p:spPr>
          <a:xfrm>
            <a:off x="395536" y="1196752"/>
            <a:ext cx="81369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inLibertineT"/>
                <a:ea typeface="ＭＳ Ｐゴシック" charset="0"/>
              </a:rPr>
              <a:t>Design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inLibertineT"/>
                <a:ea typeface="ＭＳ Ｐゴシック" charset="0"/>
              </a:rPr>
              <a:t>the MA </a:t>
            </a: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inLibertineT"/>
                <a:ea typeface="ＭＳ Ｐゴシック" charset="0"/>
              </a:rPr>
              <a:t>framework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inLibertineT"/>
                <a:ea typeface="ＭＳ Ｐゴシック" charset="0"/>
              </a:rPr>
              <a:t>: </a:t>
            </a: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 </a:t>
            </a:r>
            <a:r>
              <a:rPr kumimoji="0" 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De-/Reconstruction 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of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MTLs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[ </a:t>
            </a: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Syriani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 and </a:t>
            </a:r>
            <a:r>
              <a:rPr kumimoji="0" 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al. 14] </a:t>
            </a:r>
          </a:p>
        </p:txBody>
      </p:sp>
      <p:sp>
        <p:nvSpPr>
          <p:cNvPr id="137" name="Rectangle 136"/>
          <p:cNvSpPr/>
          <p:nvPr/>
        </p:nvSpPr>
        <p:spPr>
          <a:xfrm>
            <a:off x="656397" y="4346296"/>
            <a:ext cx="1008000" cy="18000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Creation </a:t>
            </a:r>
            <a:r>
              <a:rPr kumimoji="0" lang="en-US" sz="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Eﬀects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8" name="Rectangle 137"/>
          <p:cNvSpPr/>
          <p:nvPr/>
        </p:nvSpPr>
        <p:spPr>
          <a:xfrm>
            <a:off x="656397" y="4552668"/>
            <a:ext cx="1008000" cy="18000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Deletion </a:t>
            </a:r>
            <a:r>
              <a:rPr kumimoji="0" lang="en-US" sz="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Eﬀects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9" name="Rectangle 138"/>
          <p:cNvSpPr/>
          <p:nvPr/>
        </p:nvSpPr>
        <p:spPr>
          <a:xfrm>
            <a:off x="661136" y="4768692"/>
            <a:ext cx="1008000" cy="18000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Action </a:t>
            </a:r>
            <a:r>
              <a:rPr kumimoji="0" lang="en-US" sz="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Eﬀects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0" name="Rectangle 139"/>
          <p:cNvSpPr/>
          <p:nvPr/>
        </p:nvSpPr>
        <p:spPr>
          <a:xfrm>
            <a:off x="661136" y="4984716"/>
            <a:ext cx="1008000" cy="18000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Path Motion 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2" name="Rectangle 141"/>
          <p:cNvSpPr/>
          <p:nvPr/>
        </p:nvSpPr>
        <p:spPr>
          <a:xfrm>
            <a:off x="590369" y="5557395"/>
            <a:ext cx="288000" cy="14400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delay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3" name="Rectangle 142"/>
          <p:cNvSpPr/>
          <p:nvPr/>
        </p:nvSpPr>
        <p:spPr>
          <a:xfrm>
            <a:off x="925293" y="5559676"/>
            <a:ext cx="504000" cy="14400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Repetitors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4" name="Rectangle 143"/>
          <p:cNvSpPr/>
          <p:nvPr/>
        </p:nvSpPr>
        <p:spPr>
          <a:xfrm>
            <a:off x="1534433" y="5555718"/>
            <a:ext cx="216000" cy="14400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//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1" name="Rectangle 150"/>
          <p:cNvSpPr/>
          <p:nvPr/>
        </p:nvSpPr>
        <p:spPr>
          <a:xfrm>
            <a:off x="539552" y="5853886"/>
            <a:ext cx="1343163" cy="396000"/>
          </a:xfrm>
          <a:prstGeom prst="rect">
            <a:avLst/>
          </a:prstGeom>
          <a:ln w="12700">
            <a:solidFill>
              <a:srgbClr val="000000"/>
            </a:solidFill>
            <a:prstDash val="solid"/>
          </a:ln>
        </p:spPr>
        <p:txBody>
          <a:bodyPr wrap="square" lIns="0" tIns="0" rIns="0" bIns="0" rtlCol="0"/>
          <a:lstStyle/>
          <a:p>
            <a:pPr marL="1270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Embedding</a:t>
            </a:r>
          </a:p>
          <a:p>
            <a:pPr marL="1270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 the scheduling inside</a:t>
            </a:r>
          </a:p>
          <a:p>
            <a:pPr marL="1270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 the UAs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cxnSp>
        <p:nvCxnSpPr>
          <p:cNvPr id="157" name="Connecteur droit avec flèche 156"/>
          <p:cNvCxnSpPr/>
          <p:nvPr/>
        </p:nvCxnSpPr>
        <p:spPr>
          <a:xfrm>
            <a:off x="4783632" y="3664241"/>
            <a:ext cx="0" cy="230221"/>
          </a:xfrm>
          <a:prstGeom prst="straightConnector1">
            <a:avLst/>
          </a:prstGeom>
          <a:ln w="9525">
            <a:solidFill>
              <a:schemeClr val="tx1"/>
            </a:solidFill>
            <a:tailEnd type="stealt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1" name="Rectangle à coins arrondis 160"/>
          <p:cNvSpPr/>
          <p:nvPr/>
        </p:nvSpPr>
        <p:spPr>
          <a:xfrm>
            <a:off x="2351492" y="5229200"/>
            <a:ext cx="780348" cy="468000"/>
          </a:xfrm>
          <a:prstGeom prst="roundRect">
            <a:avLst>
              <a:gd name="adj" fmla="val 13550"/>
            </a:avLst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Organized and </a:t>
            </a:r>
            <a:r>
              <a:rPr kumimoji="0" lang="en-US" sz="9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scheduled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3" name="object 124"/>
          <p:cNvSpPr/>
          <p:nvPr/>
        </p:nvSpPr>
        <p:spPr>
          <a:xfrm>
            <a:off x="7052929" y="4432433"/>
            <a:ext cx="1224000" cy="222250"/>
          </a:xfrm>
          <a:custGeom>
            <a:avLst/>
            <a:gdLst/>
            <a:ahLst/>
            <a:cxnLst/>
            <a:rect l="l" t="t" r="r" b="b"/>
            <a:pathLst>
              <a:path w="770889" h="222250">
                <a:moveTo>
                  <a:pt x="0" y="0"/>
                </a:moveTo>
                <a:lnTo>
                  <a:pt x="770899" y="0"/>
                </a:lnTo>
                <a:lnTo>
                  <a:pt x="770899" y="180246"/>
                </a:lnTo>
                <a:lnTo>
                  <a:pt x="743169" y="221841"/>
                </a:lnTo>
                <a:lnTo>
                  <a:pt x="0" y="221841"/>
                </a:lnTo>
                <a:lnTo>
                  <a:pt x="0" y="0"/>
                </a:lnTo>
                <a:close/>
              </a:path>
            </a:pathLst>
          </a:custGeom>
          <a:ln w="1386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164" name="object 125"/>
          <p:cNvSpPr/>
          <p:nvPr/>
        </p:nvSpPr>
        <p:spPr>
          <a:xfrm>
            <a:off x="7052931" y="4432434"/>
            <a:ext cx="1331595" cy="1124288"/>
          </a:xfrm>
          <a:custGeom>
            <a:avLst/>
            <a:gdLst/>
            <a:ahLst/>
            <a:cxnLst/>
            <a:rect l="l" t="t" r="r" b="b"/>
            <a:pathLst>
              <a:path w="1331595" h="1664334">
                <a:moveTo>
                  <a:pt x="770899" y="0"/>
                </a:moveTo>
                <a:lnTo>
                  <a:pt x="1331049" y="0"/>
                </a:lnTo>
                <a:lnTo>
                  <a:pt x="1331049" y="1663811"/>
                </a:lnTo>
                <a:lnTo>
                  <a:pt x="0" y="1663811"/>
                </a:lnTo>
                <a:lnTo>
                  <a:pt x="0" y="221841"/>
                </a:lnTo>
              </a:path>
            </a:pathLst>
          </a:custGeom>
          <a:ln w="12700">
            <a:solidFill>
              <a:srgbClr val="000000"/>
            </a:solidFill>
            <a:prstDash val="solid"/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165" name="object 126"/>
          <p:cNvSpPr txBox="1"/>
          <p:nvPr/>
        </p:nvSpPr>
        <p:spPr>
          <a:xfrm>
            <a:off x="7076811" y="4486490"/>
            <a:ext cx="1238514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CS components Library </a:t>
            </a:r>
            <a:endParaRPr kumimoji="0" sz="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166" name="Rectangle 165"/>
          <p:cNvSpPr/>
          <p:nvPr/>
        </p:nvSpPr>
        <p:spPr>
          <a:xfrm>
            <a:off x="7214728" y="4720489"/>
            <a:ext cx="1008000" cy="21600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Table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7" name="Rectangle 166"/>
          <p:cNvSpPr/>
          <p:nvPr/>
        </p:nvSpPr>
        <p:spPr>
          <a:xfrm>
            <a:off x="7214728" y="5008521"/>
            <a:ext cx="1008000" cy="21600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TexBox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8" name="Rectangle 167"/>
          <p:cNvSpPr/>
          <p:nvPr/>
        </p:nvSpPr>
        <p:spPr>
          <a:xfrm>
            <a:off x="7214728" y="5296529"/>
            <a:ext cx="1008000" cy="21600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Geometric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5" name="object 123"/>
          <p:cNvSpPr/>
          <p:nvPr/>
        </p:nvSpPr>
        <p:spPr>
          <a:xfrm>
            <a:off x="3137668" y="4574902"/>
            <a:ext cx="166370" cy="222250"/>
          </a:xfrm>
          <a:custGeom>
            <a:avLst/>
            <a:gdLst/>
            <a:ahLst/>
            <a:cxnLst/>
            <a:rect l="l" t="t" r="r" b="b"/>
            <a:pathLst>
              <a:path w="166370" h="222250">
                <a:moveTo>
                  <a:pt x="0" y="221841"/>
                </a:moveTo>
                <a:lnTo>
                  <a:pt x="0" y="0"/>
                </a:lnTo>
                <a:lnTo>
                  <a:pt x="166381" y="110920"/>
                </a:lnTo>
                <a:lnTo>
                  <a:pt x="0" y="22184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176" name="object 123"/>
          <p:cNvSpPr/>
          <p:nvPr/>
        </p:nvSpPr>
        <p:spPr>
          <a:xfrm>
            <a:off x="3144428" y="5355439"/>
            <a:ext cx="166370" cy="222250"/>
          </a:xfrm>
          <a:custGeom>
            <a:avLst/>
            <a:gdLst/>
            <a:ahLst/>
            <a:cxnLst/>
            <a:rect l="l" t="t" r="r" b="b"/>
            <a:pathLst>
              <a:path w="166370" h="222250">
                <a:moveTo>
                  <a:pt x="0" y="221841"/>
                </a:moveTo>
                <a:lnTo>
                  <a:pt x="0" y="0"/>
                </a:lnTo>
                <a:lnTo>
                  <a:pt x="166381" y="110920"/>
                </a:lnTo>
                <a:lnTo>
                  <a:pt x="0" y="22184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177" name="Rectangle à coins arrondis 176"/>
          <p:cNvSpPr/>
          <p:nvPr/>
        </p:nvSpPr>
        <p:spPr>
          <a:xfrm>
            <a:off x="2351492" y="4437112"/>
            <a:ext cx="780348" cy="468000"/>
          </a:xfrm>
          <a:prstGeom prst="roundRect">
            <a:avLst>
              <a:gd name="adj" fmla="val 13550"/>
            </a:avLst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Basic animation eﬀects</a:t>
            </a:r>
          </a:p>
        </p:txBody>
      </p:sp>
      <p:cxnSp>
        <p:nvCxnSpPr>
          <p:cNvPr id="181" name="Connecteur en angle 180"/>
          <p:cNvCxnSpPr>
            <a:stCxn id="177" idx="1"/>
          </p:cNvCxnSpPr>
          <p:nvPr/>
        </p:nvCxnSpPr>
        <p:spPr>
          <a:xfrm rot="10800000">
            <a:off x="1871148" y="4420402"/>
            <a:ext cx="480345" cy="250711"/>
          </a:xfrm>
          <a:prstGeom prst="bentConnector3">
            <a:avLst/>
          </a:prstGeom>
          <a:ln>
            <a:solidFill>
              <a:schemeClr val="tx1"/>
            </a:solidFill>
            <a:prstDash val="sys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2" name="Connecteur en angle 181"/>
          <p:cNvCxnSpPr/>
          <p:nvPr/>
        </p:nvCxnSpPr>
        <p:spPr>
          <a:xfrm rot="10800000" flipV="1">
            <a:off x="1881244" y="5373216"/>
            <a:ext cx="470249" cy="0"/>
          </a:xfrm>
          <a:prstGeom prst="bentConnector3">
            <a:avLst/>
          </a:prstGeom>
          <a:ln>
            <a:solidFill>
              <a:schemeClr val="tx1"/>
            </a:solidFill>
            <a:prstDash val="sys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5" name="Connecteur en angle 184"/>
          <p:cNvCxnSpPr>
            <a:stCxn id="161" idx="1"/>
            <a:endCxn id="151" idx="3"/>
          </p:cNvCxnSpPr>
          <p:nvPr/>
        </p:nvCxnSpPr>
        <p:spPr>
          <a:xfrm rot="10800000" flipV="1">
            <a:off x="1899374" y="5463200"/>
            <a:ext cx="452119" cy="588686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prstDash val="sys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8" name="Connecteur en angle 187"/>
          <p:cNvCxnSpPr>
            <a:stCxn id="68" idx="3"/>
          </p:cNvCxnSpPr>
          <p:nvPr/>
        </p:nvCxnSpPr>
        <p:spPr>
          <a:xfrm>
            <a:off x="6864516" y="5081585"/>
            <a:ext cx="212295" cy="0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prstDash val="sys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1" name="Connecteur droit avec flèche 190"/>
          <p:cNvCxnSpPr/>
          <p:nvPr/>
        </p:nvCxnSpPr>
        <p:spPr>
          <a:xfrm>
            <a:off x="2723469" y="4910453"/>
            <a:ext cx="0" cy="302400"/>
          </a:xfrm>
          <a:prstGeom prst="straightConnector1">
            <a:avLst/>
          </a:prstGeom>
          <a:ln w="9525">
            <a:solidFill>
              <a:schemeClr val="tx1"/>
            </a:solidFill>
            <a:headEnd type="stealth"/>
            <a:tailEnd type="stealt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4" name="Rectangle 193"/>
          <p:cNvSpPr/>
          <p:nvPr/>
        </p:nvSpPr>
        <p:spPr>
          <a:xfrm>
            <a:off x="3293637" y="4309997"/>
            <a:ext cx="1225083" cy="1369326"/>
          </a:xfrm>
          <a:prstGeom prst="rect">
            <a:avLst/>
          </a:prstGeom>
          <a:ln w="12700">
            <a:solidFill>
              <a:srgbClr val="000000"/>
            </a:solidFill>
            <a:prstDash val="solid"/>
          </a:ln>
        </p:spPr>
        <p:txBody>
          <a:bodyPr wrap="square" lIns="0" tIns="36000" rIns="0" bIns="0" rtlCol="0"/>
          <a:lstStyle/>
          <a:p>
            <a:pPr marL="1270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WorkSpace</a:t>
            </a: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 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196" name="Rectangle 195"/>
          <p:cNvSpPr/>
          <p:nvPr/>
        </p:nvSpPr>
        <p:spPr>
          <a:xfrm>
            <a:off x="5212536" y="4320457"/>
            <a:ext cx="699811" cy="1353297"/>
          </a:xfrm>
          <a:prstGeom prst="rect">
            <a:avLst/>
          </a:prstGeom>
          <a:ln w="12700">
            <a:solidFill>
              <a:srgbClr val="000000"/>
            </a:solidFill>
            <a:prstDash val="solid"/>
          </a:ln>
        </p:spPr>
        <p:txBody>
          <a:bodyPr wrap="square" lIns="0" tIns="36000" rIns="0" bIns="0" rtlCol="0"/>
          <a:lstStyle/>
          <a:p>
            <a:pPr marL="1270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WorkSpace</a:t>
            </a: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 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198" name="object 123"/>
          <p:cNvSpPr/>
          <p:nvPr/>
        </p:nvSpPr>
        <p:spPr>
          <a:xfrm rot="10800000">
            <a:off x="5917798" y="4983214"/>
            <a:ext cx="166370" cy="222250"/>
          </a:xfrm>
          <a:custGeom>
            <a:avLst/>
            <a:gdLst/>
            <a:ahLst/>
            <a:cxnLst/>
            <a:rect l="l" t="t" r="r" b="b"/>
            <a:pathLst>
              <a:path w="166370" h="222250">
                <a:moveTo>
                  <a:pt x="0" y="221841"/>
                </a:moveTo>
                <a:lnTo>
                  <a:pt x="0" y="0"/>
                </a:lnTo>
                <a:lnTo>
                  <a:pt x="166381" y="110920"/>
                </a:lnTo>
                <a:lnTo>
                  <a:pt x="0" y="22184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26584" y="1242476"/>
            <a:ext cx="8280920" cy="19655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5" name="Rectangle à coins arrondis 124"/>
          <p:cNvSpPr/>
          <p:nvPr/>
        </p:nvSpPr>
        <p:spPr>
          <a:xfrm>
            <a:off x="3517915" y="2410831"/>
            <a:ext cx="1626479" cy="50625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6" name="Ellipse 125"/>
          <p:cNvSpPr/>
          <p:nvPr/>
        </p:nvSpPr>
        <p:spPr>
          <a:xfrm>
            <a:off x="5583790" y="1607749"/>
            <a:ext cx="1486667" cy="1283825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7" name="Rectangle à coins arrondis 126"/>
          <p:cNvSpPr/>
          <p:nvPr/>
        </p:nvSpPr>
        <p:spPr>
          <a:xfrm>
            <a:off x="5541067" y="2573056"/>
            <a:ext cx="1626479" cy="50625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1" name="Triangle isocèle 130"/>
          <p:cNvSpPr/>
          <p:nvPr/>
        </p:nvSpPr>
        <p:spPr>
          <a:xfrm rot="13019248">
            <a:off x="6858080" y="2486236"/>
            <a:ext cx="144000" cy="216000"/>
          </a:xfrm>
          <a:prstGeom prst="triangle">
            <a:avLst/>
          </a:prstGeom>
          <a:solidFill>
            <a:schemeClr val="tx1"/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2" name="Triangle isocèle 131"/>
          <p:cNvSpPr/>
          <p:nvPr/>
        </p:nvSpPr>
        <p:spPr>
          <a:xfrm rot="8405649">
            <a:off x="5641432" y="2472868"/>
            <a:ext cx="144000" cy="216000"/>
          </a:xfrm>
          <a:prstGeom prst="triangle">
            <a:avLst/>
          </a:prstGeom>
          <a:solidFill>
            <a:schemeClr val="tx1"/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3" name="Rectangle 132"/>
          <p:cNvSpPr/>
          <p:nvPr/>
        </p:nvSpPr>
        <p:spPr>
          <a:xfrm>
            <a:off x="4814254" y="3013649"/>
            <a:ext cx="2729376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 </a:t>
            </a:r>
            <a:r>
              <a:rPr kumimoji="0" lang="en-US" sz="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Possible Design Primitive  Combinations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134" name="Rectangle 133"/>
          <p:cNvSpPr/>
          <p:nvPr/>
        </p:nvSpPr>
        <p:spPr>
          <a:xfrm rot="16200000">
            <a:off x="4910252" y="1978297"/>
            <a:ext cx="1152361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Reconstruction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135" name="Rectangle 134"/>
          <p:cNvSpPr/>
          <p:nvPr/>
        </p:nvSpPr>
        <p:spPr>
          <a:xfrm rot="5400000">
            <a:off x="6699804" y="2151177"/>
            <a:ext cx="986167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Deconstruction </a:t>
            </a:r>
          </a:p>
        </p:txBody>
      </p:sp>
      <p:sp>
        <p:nvSpPr>
          <p:cNvPr id="141" name="Ellipse 140"/>
          <p:cNvSpPr/>
          <p:nvPr/>
        </p:nvSpPr>
        <p:spPr>
          <a:xfrm>
            <a:off x="5804378" y="1535741"/>
            <a:ext cx="1013500" cy="345494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accent4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Complex 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Animations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45" name="Connecteur droit avec flèche 144"/>
          <p:cNvCxnSpPr/>
          <p:nvPr/>
        </p:nvCxnSpPr>
        <p:spPr>
          <a:xfrm flipV="1">
            <a:off x="6050866" y="2021822"/>
            <a:ext cx="0" cy="468000"/>
          </a:xfrm>
          <a:prstGeom prst="straightConnector1">
            <a:avLst/>
          </a:prstGeom>
          <a:ln w="38100">
            <a:tailEnd type="triangle" w="lg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6" name="Connecteur droit avec flèche 145"/>
          <p:cNvCxnSpPr/>
          <p:nvPr/>
        </p:nvCxnSpPr>
        <p:spPr>
          <a:xfrm flipV="1">
            <a:off x="6331046" y="1953005"/>
            <a:ext cx="0" cy="468000"/>
          </a:xfrm>
          <a:prstGeom prst="straightConnector1">
            <a:avLst/>
          </a:prstGeom>
          <a:ln w="38100">
            <a:tailEnd type="triangle" w="lg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7" name="Connecteur droit avec flèche 146"/>
          <p:cNvCxnSpPr/>
          <p:nvPr/>
        </p:nvCxnSpPr>
        <p:spPr>
          <a:xfrm flipV="1">
            <a:off x="6570005" y="2015662"/>
            <a:ext cx="0" cy="468000"/>
          </a:xfrm>
          <a:prstGeom prst="straightConnector1">
            <a:avLst/>
          </a:prstGeom>
          <a:ln w="38100">
            <a:tailEnd type="triangle" w="lg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8" name="Ellipse 147"/>
          <p:cNvSpPr/>
          <p:nvPr/>
        </p:nvSpPr>
        <p:spPr>
          <a:xfrm>
            <a:off x="5882108" y="2513575"/>
            <a:ext cx="203959" cy="144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9" name="Ellipse 148"/>
          <p:cNvSpPr/>
          <p:nvPr/>
        </p:nvSpPr>
        <p:spPr>
          <a:xfrm>
            <a:off x="6245663" y="2520184"/>
            <a:ext cx="216000" cy="144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50" name="Connecteur droit 149"/>
          <p:cNvCxnSpPr/>
          <p:nvPr/>
        </p:nvCxnSpPr>
        <p:spPr>
          <a:xfrm>
            <a:off x="6094287" y="2593683"/>
            <a:ext cx="143268" cy="55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Connecteur droit 151"/>
          <p:cNvCxnSpPr/>
          <p:nvPr/>
        </p:nvCxnSpPr>
        <p:spPr>
          <a:xfrm>
            <a:off x="6453154" y="2610360"/>
            <a:ext cx="143268" cy="55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Connecteur droit 152"/>
          <p:cNvCxnSpPr>
            <a:endCxn id="149" idx="3"/>
          </p:cNvCxnSpPr>
          <p:nvPr/>
        </p:nvCxnSpPr>
        <p:spPr>
          <a:xfrm flipV="1">
            <a:off x="6046113" y="2643096"/>
            <a:ext cx="231182" cy="101004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4" name="Connecteur droit 153"/>
          <p:cNvCxnSpPr/>
          <p:nvPr/>
        </p:nvCxnSpPr>
        <p:spPr>
          <a:xfrm flipV="1">
            <a:off x="6159366" y="2946526"/>
            <a:ext cx="404108" cy="29787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5" name="Connecteur droit 154"/>
          <p:cNvCxnSpPr/>
          <p:nvPr/>
        </p:nvCxnSpPr>
        <p:spPr>
          <a:xfrm flipH="1">
            <a:off x="6461663" y="2664184"/>
            <a:ext cx="216685" cy="122778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6" name="Connecteur droit 155"/>
          <p:cNvCxnSpPr>
            <a:stCxn id="149" idx="5"/>
          </p:cNvCxnSpPr>
          <p:nvPr/>
        </p:nvCxnSpPr>
        <p:spPr>
          <a:xfrm>
            <a:off x="6430031" y="2643096"/>
            <a:ext cx="154181" cy="17644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8" name="Connecteur droit 157"/>
          <p:cNvCxnSpPr>
            <a:stCxn id="171" idx="7"/>
          </p:cNvCxnSpPr>
          <p:nvPr/>
        </p:nvCxnSpPr>
        <p:spPr>
          <a:xfrm flipV="1">
            <a:off x="6127234" y="2837874"/>
            <a:ext cx="150061" cy="87464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9" name="Connecteur droit 158"/>
          <p:cNvCxnSpPr/>
          <p:nvPr/>
        </p:nvCxnSpPr>
        <p:spPr>
          <a:xfrm flipH="1" flipV="1">
            <a:off x="5995510" y="2813910"/>
            <a:ext cx="31632" cy="84465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0" name="Ellipse 159"/>
          <p:cNvSpPr/>
          <p:nvPr/>
        </p:nvSpPr>
        <p:spPr>
          <a:xfrm>
            <a:off x="6570348" y="2520184"/>
            <a:ext cx="216000" cy="144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2" name="Ellipse 161"/>
          <p:cNvSpPr/>
          <p:nvPr/>
        </p:nvSpPr>
        <p:spPr>
          <a:xfrm>
            <a:off x="6531842" y="2823614"/>
            <a:ext cx="216000" cy="144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9" name="Ellipse 168"/>
          <p:cNvSpPr/>
          <p:nvPr/>
        </p:nvSpPr>
        <p:spPr>
          <a:xfrm>
            <a:off x="6245663" y="2714962"/>
            <a:ext cx="216000" cy="144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0" name="Ellipse 169"/>
          <p:cNvSpPr/>
          <p:nvPr/>
        </p:nvSpPr>
        <p:spPr>
          <a:xfrm>
            <a:off x="5834866" y="2696873"/>
            <a:ext cx="216000" cy="144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1" name="Ellipse 170"/>
          <p:cNvSpPr/>
          <p:nvPr/>
        </p:nvSpPr>
        <p:spPr>
          <a:xfrm>
            <a:off x="5942866" y="2904250"/>
            <a:ext cx="216000" cy="144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22683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2994" y="376196"/>
            <a:ext cx="9111006" cy="790787"/>
          </a:xfrm>
        </p:spPr>
        <p:txBody>
          <a:bodyPr/>
          <a:lstStyle/>
          <a:p>
            <a:r>
              <a:rPr lang="en-US" sz="3600" dirty="0"/>
              <a:t>Challenge </a:t>
            </a:r>
            <a:r>
              <a:rPr lang="en-US" sz="3600" dirty="0" smtClean="0"/>
              <a:t>3 </a:t>
            </a:r>
            <a:r>
              <a:rPr lang="en-US" sz="3600" dirty="0"/>
              <a:t>: </a:t>
            </a:r>
            <a:r>
              <a:rPr lang="en-US" sz="3600" dirty="0" err="1"/>
              <a:t>Parameterisation</a:t>
            </a:r>
            <a:r>
              <a:rPr lang="en-US" sz="3600" dirty="0"/>
              <a:t> of Animation </a:t>
            </a:r>
            <a:br>
              <a:rPr lang="en-US" sz="3600" dirty="0"/>
            </a:br>
            <a:r>
              <a:rPr lang="en-US" sz="3600" dirty="0"/>
              <a:t/>
            </a:r>
            <a:br>
              <a:rPr lang="en-US" sz="3600" dirty="0"/>
            </a:br>
            <a:r>
              <a:rPr lang="en-US" sz="3600" dirty="0" smtClean="0"/>
              <a:t/>
            </a:r>
            <a:br>
              <a:rPr lang="en-US" sz="3600" dirty="0" smtClean="0"/>
            </a:br>
            <a:r>
              <a:rPr lang="en-US" sz="3600" dirty="0"/>
              <a:t/>
            </a:r>
            <a:br>
              <a:rPr lang="en-US" sz="3600" dirty="0"/>
            </a:br>
            <a:r>
              <a:rPr lang="en-US" sz="3600" dirty="0"/>
              <a:t> </a:t>
            </a:r>
            <a:br>
              <a:rPr lang="en-US" sz="3600" dirty="0"/>
            </a:br>
            <a:r>
              <a:rPr lang="en-US" sz="3600" dirty="0" smtClean="0"/>
              <a:t/>
            </a:r>
            <a:br>
              <a:rPr lang="en-US" sz="3600" dirty="0" smtClean="0"/>
            </a:br>
            <a:r>
              <a:rPr lang="en-US" sz="3600" dirty="0"/>
              <a:t/>
            </a:r>
            <a:br>
              <a:rPr lang="en-US" sz="3600" dirty="0"/>
            </a:br>
            <a:endParaRPr lang="en-GB" sz="2800" b="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26C6059-A255-C24B-AAEC-93A3405961B0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33" name="Image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3858496"/>
            <a:ext cx="3949379" cy="2349912"/>
          </a:xfrm>
          <a:prstGeom prst="rect">
            <a:avLst/>
          </a:prstGeom>
        </p:spPr>
      </p:pic>
      <p:sp>
        <p:nvSpPr>
          <p:cNvPr id="67" name="ZoneTexte 23">
            <a:extLst>
              <a:ext uri="{FF2B5EF4-FFF2-40B4-BE49-F238E27FC236}">
                <a16:creationId xmlns:a16="http://schemas.microsoft.com/office/drawing/2014/main" id="{8C9FD2E4-6C9F-44B5-9732-D72CCAF3D762}"/>
              </a:ext>
            </a:extLst>
          </p:cNvPr>
          <p:cNvSpPr txBox="1"/>
          <p:nvPr/>
        </p:nvSpPr>
        <p:spPr>
          <a:xfrm>
            <a:off x="74515" y="1651441"/>
            <a:ext cx="5505597" cy="458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buFont typeface="Wingdings" pitchFamily="2" charset="2"/>
              <a:buChar char="q"/>
            </a:pPr>
            <a:r>
              <a:rPr lang="en-US" sz="1800" b="1" dirty="0" err="1">
                <a:solidFill>
                  <a:srgbClr val="000000"/>
                </a:solidFill>
                <a:latin typeface="LinLibertineTB"/>
              </a:rPr>
              <a:t>Parameterisation</a:t>
            </a:r>
            <a:r>
              <a:rPr lang="en-US" sz="1800" b="1" dirty="0">
                <a:solidFill>
                  <a:srgbClr val="000000"/>
                </a:solidFill>
                <a:latin typeface="LinLibertineTB"/>
              </a:rPr>
              <a:t> of </a:t>
            </a:r>
            <a:r>
              <a:rPr lang="en-US" sz="1800" b="1" dirty="0" smtClean="0">
                <a:solidFill>
                  <a:srgbClr val="000000"/>
                </a:solidFill>
                <a:latin typeface="LinLibertineTB"/>
              </a:rPr>
              <a:t>Animation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i="1" dirty="0" smtClean="0"/>
              <a:t>Browsing</a:t>
            </a:r>
            <a:r>
              <a:rPr lang="en-US" sz="1400" dirty="0" smtClean="0"/>
              <a:t>, customize/</a:t>
            </a:r>
            <a:r>
              <a:rPr lang="en-US" sz="1400" i="1" dirty="0" smtClean="0"/>
              <a:t>extend</a:t>
            </a:r>
            <a:r>
              <a:rPr lang="en-US" sz="1400" dirty="0"/>
              <a:t>/</a:t>
            </a:r>
            <a:r>
              <a:rPr lang="en-US" sz="1400" i="1" dirty="0" smtClean="0"/>
              <a:t>modify</a:t>
            </a:r>
            <a:r>
              <a:rPr lang="en-US" sz="1400" dirty="0" smtClean="0"/>
              <a:t> 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rgbClr val="000000"/>
                </a:solidFill>
                <a:latin typeface="Times-Roman"/>
                <a:ea typeface="Calibri" panose="020F0502020204030204" pitchFamily="34" charset="0"/>
                <a:cs typeface="Times New Roman" panose="02020603050405020304" pitchFamily="18" charset="0"/>
              </a:rPr>
              <a:t>Conjoined/Nested </a:t>
            </a:r>
            <a:r>
              <a:rPr lang="en-US" sz="1400" dirty="0">
                <a:solidFill>
                  <a:srgbClr val="000000"/>
                </a:solidFill>
                <a:latin typeface="Times-Roman"/>
                <a:ea typeface="Calibri" panose="020F0502020204030204" pitchFamily="34" charset="0"/>
                <a:cs typeface="Times New Roman" panose="02020603050405020304" pitchFamily="18" charset="0"/>
              </a:rPr>
              <a:t>Element </a:t>
            </a:r>
            <a:r>
              <a:rPr lang="en-US" sz="1400" dirty="0" smtClean="0">
                <a:solidFill>
                  <a:srgbClr val="000000"/>
                </a:solidFill>
                <a:latin typeface="Times-Roman"/>
                <a:ea typeface="Calibri" panose="020F0502020204030204" pitchFamily="34" charset="0"/>
                <a:cs typeface="Times New Roman" panose="02020603050405020304" pitchFamily="18" charset="0"/>
              </a:rPr>
              <a:t>Block</a:t>
            </a:r>
            <a:endParaRPr lang="fr-FR" sz="1800" dirty="0" smtClean="0">
              <a:solidFill>
                <a:prstClr val="black"/>
              </a:solidFill>
              <a:latin typeface="Times" pitchFamily="18" charset="0"/>
              <a:cs typeface="Times" pitchFamily="18" charset="0"/>
            </a:endParaRPr>
          </a:p>
          <a:p>
            <a:pPr marL="342900" indent="-342900">
              <a:lnSpc>
                <a:spcPct val="200000"/>
              </a:lnSpc>
              <a:buFont typeface="Wingdings" pitchFamily="2" charset="2"/>
              <a:buChar char="q"/>
              <a:defRPr/>
            </a:pPr>
            <a:r>
              <a:rPr lang="en-US" sz="1800" b="1" dirty="0">
                <a:solidFill>
                  <a:srgbClr val="000000"/>
                </a:solidFill>
                <a:latin typeface="LinLibertineTB"/>
              </a:rPr>
              <a:t>Mechanism required </a:t>
            </a:r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en-US" sz="1400" b="1" dirty="0">
                <a:solidFill>
                  <a:prstClr val="black"/>
                </a:solidFill>
              </a:rPr>
              <a:t>Using Model’s Elements</a:t>
            </a:r>
            <a:r>
              <a:rPr lang="en-US" sz="1400" dirty="0">
                <a:solidFill>
                  <a:prstClr val="black"/>
                </a:solidFill>
              </a:rPr>
              <a:t> </a:t>
            </a:r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en-US" sz="1400" b="1" dirty="0">
                <a:solidFill>
                  <a:prstClr val="black"/>
                </a:solidFill>
              </a:rPr>
              <a:t>Using the Graphical Elements </a:t>
            </a:r>
            <a:endParaRPr lang="fr-FR" sz="1400" b="1" dirty="0">
              <a:solidFill>
                <a:prstClr val="black"/>
              </a:solidFill>
            </a:endParaRPr>
          </a:p>
          <a:p>
            <a:pPr marL="342900" indent="-342900">
              <a:lnSpc>
                <a:spcPct val="200000"/>
              </a:lnSpc>
              <a:buFont typeface="Wingdings" pitchFamily="2" charset="2"/>
              <a:buChar char="q"/>
              <a:defRPr/>
            </a:pPr>
            <a:r>
              <a:rPr lang="en-US" sz="1800" b="1" dirty="0">
                <a:solidFill>
                  <a:srgbClr val="000000"/>
                </a:solidFill>
                <a:latin typeface="LinLibertineTB"/>
              </a:rPr>
              <a:t>Two basic animation units </a:t>
            </a:r>
          </a:p>
          <a:p>
            <a:pPr marL="628650" lvl="1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400" b="1" dirty="0">
                <a:latin typeface="LinLibertineT"/>
              </a:rPr>
              <a:t>APP: </a:t>
            </a:r>
            <a:r>
              <a:rPr lang="en-US" sz="1400" dirty="0"/>
              <a:t>making an element appear</a:t>
            </a:r>
          </a:p>
          <a:p>
            <a:pPr marL="628650" lvl="1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400" b="1" dirty="0">
                <a:latin typeface="LinLibertineT"/>
              </a:rPr>
              <a:t>DAPP: </a:t>
            </a:r>
            <a:r>
              <a:rPr lang="en-US" sz="1400" dirty="0"/>
              <a:t>making an element disappear</a:t>
            </a:r>
            <a:endParaRPr lang="en-US" sz="1400" b="1" dirty="0">
              <a:latin typeface="LinLibertineT"/>
            </a:endParaRPr>
          </a:p>
          <a:p>
            <a:pPr marL="628650" lvl="1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Complex Unit </a:t>
            </a:r>
            <a:r>
              <a:rPr lang="en-US" sz="1400" b="1" dirty="0"/>
              <a:t>BLINK</a:t>
            </a:r>
            <a:r>
              <a:rPr lang="en-US" sz="1400" dirty="0"/>
              <a:t> = </a:t>
            </a:r>
            <a:r>
              <a:rPr lang="en-US" sz="1400" b="1" dirty="0">
                <a:latin typeface="LinLibertineT"/>
              </a:rPr>
              <a:t>APP </a:t>
            </a:r>
            <a:r>
              <a:rPr lang="fr-FR" sz="1400" dirty="0">
                <a:latin typeface="Cambria" panose="02040503050406030204" pitchFamily="18" charset="0"/>
                <a:ea typeface="Cambria" panose="02040503050406030204" pitchFamily="18" charset="0"/>
              </a:rPr>
              <a:t>⨁</a:t>
            </a:r>
            <a:r>
              <a:rPr lang="en-US" sz="1400" dirty="0"/>
              <a:t> </a:t>
            </a:r>
            <a:r>
              <a:rPr lang="en-US" sz="1400" b="1" dirty="0">
                <a:latin typeface="LinLibertineT"/>
              </a:rPr>
              <a:t>DAPP</a:t>
            </a:r>
          </a:p>
          <a:p>
            <a:endParaRPr lang="fr-FR" dirty="0">
              <a:solidFill>
                <a:prstClr val="black"/>
              </a:solidFill>
              <a:latin typeface="Times" pitchFamily="18" charset="0"/>
              <a:cs typeface="Times" pitchFamily="18" charset="0"/>
            </a:endParaRPr>
          </a:p>
        </p:txBody>
      </p:sp>
      <p:sp>
        <p:nvSpPr>
          <p:cNvPr id="150" name="Rectangle 149"/>
          <p:cNvSpPr/>
          <p:nvPr/>
        </p:nvSpPr>
        <p:spPr>
          <a:xfrm>
            <a:off x="6101056" y="2045752"/>
            <a:ext cx="1368152" cy="252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i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Composer</a:t>
            </a:r>
            <a:endParaRPr lang="en-US" sz="1400" b="1" i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1" name="Rectangle 150"/>
          <p:cNvSpPr/>
          <p:nvPr/>
        </p:nvSpPr>
        <p:spPr>
          <a:xfrm>
            <a:off x="6102082" y="2296494"/>
            <a:ext cx="1368152" cy="360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defTabSz="685800"/>
            <a:r>
              <a:rPr lang="fr-FR" sz="1050" spc="10" dirty="0" smtClean="0">
                <a:solidFill>
                  <a:prstClr val="black"/>
                </a:solidFill>
                <a:latin typeface="Courier New"/>
                <a:ea typeface="ＭＳ Ｐゴシック" charset="0"/>
                <a:cs typeface="Courier New"/>
              </a:rPr>
              <a:t> </a:t>
            </a:r>
            <a:r>
              <a:rPr lang="fr-FR" sz="1050" spc="10" dirty="0" err="1" smtClean="0">
                <a:solidFill>
                  <a:prstClr val="black"/>
                </a:solidFill>
                <a:latin typeface="Courier New"/>
                <a:ea typeface="ＭＳ Ｐゴシック" charset="0"/>
                <a:cs typeface="Courier New"/>
              </a:rPr>
              <a:t>paramter</a:t>
            </a:r>
            <a:r>
              <a:rPr lang="fr-FR" sz="1050" b="1" spc="10" dirty="0" smtClean="0">
                <a:solidFill>
                  <a:prstClr val="black"/>
                </a:solidFill>
                <a:latin typeface="Courier New"/>
                <a:ea typeface="ＭＳ Ｐゴシック" charset="0"/>
                <a:cs typeface="Courier New"/>
              </a:rPr>
              <a:t>=</a:t>
            </a:r>
            <a:r>
              <a:rPr lang="fr-FR" sz="1050" spc="10" dirty="0" smtClean="0">
                <a:solidFill>
                  <a:prstClr val="black"/>
                </a:solidFill>
                <a:latin typeface="Courier New"/>
                <a:ea typeface="ＭＳ Ｐゴシック" charset="0"/>
                <a:cs typeface="Courier New"/>
              </a:rPr>
              <a:t>values</a:t>
            </a:r>
            <a:endParaRPr lang="en-US" sz="1050" spc="10" dirty="0">
              <a:solidFill>
                <a:prstClr val="black"/>
              </a:solidFill>
              <a:latin typeface="Courier New"/>
              <a:ea typeface="ＭＳ Ｐゴシック" charset="0"/>
              <a:cs typeface="Courier New"/>
            </a:endParaRPr>
          </a:p>
        </p:txBody>
      </p:sp>
      <p:cxnSp>
        <p:nvCxnSpPr>
          <p:cNvPr id="152" name="Connecteur droit avec flèche 151"/>
          <p:cNvCxnSpPr/>
          <p:nvPr/>
        </p:nvCxnSpPr>
        <p:spPr>
          <a:xfrm flipV="1">
            <a:off x="5625504" y="2461040"/>
            <a:ext cx="46800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ZoneTexte 152"/>
          <p:cNvSpPr txBox="1"/>
          <p:nvPr/>
        </p:nvSpPr>
        <p:spPr>
          <a:xfrm>
            <a:off x="4611820" y="2655213"/>
            <a:ext cx="369332" cy="92333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fr-FR" sz="1200" dirty="0" err="1" smtClean="0"/>
              <a:t>what</a:t>
            </a:r>
            <a:endParaRPr lang="en-US" sz="1200" dirty="0"/>
          </a:p>
        </p:txBody>
      </p:sp>
      <p:sp>
        <p:nvSpPr>
          <p:cNvPr id="154" name="ZoneTexte 153"/>
          <p:cNvSpPr txBox="1"/>
          <p:nvPr/>
        </p:nvSpPr>
        <p:spPr>
          <a:xfrm>
            <a:off x="5337997" y="2830585"/>
            <a:ext cx="353943" cy="522426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fr-FR" sz="1100" dirty="0" smtClean="0"/>
              <a:t>on</a:t>
            </a:r>
            <a:endParaRPr lang="en-US" sz="1100" dirty="0"/>
          </a:p>
        </p:txBody>
      </p:sp>
      <p:sp>
        <p:nvSpPr>
          <p:cNvPr id="155" name="Rectangle 154"/>
          <p:cNvSpPr/>
          <p:nvPr/>
        </p:nvSpPr>
        <p:spPr>
          <a:xfrm>
            <a:off x="4805937" y="2209860"/>
            <a:ext cx="819012" cy="53921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i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UA1</a:t>
            </a:r>
            <a:endParaRPr lang="en-US" sz="1400" b="1" i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56" name="Connecteur droit avec flèche 155"/>
          <p:cNvCxnSpPr/>
          <p:nvPr/>
        </p:nvCxnSpPr>
        <p:spPr>
          <a:xfrm>
            <a:off x="5220072" y="1988840"/>
            <a:ext cx="0" cy="219075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Connecteur droit avec flèche 156"/>
          <p:cNvCxnSpPr/>
          <p:nvPr/>
        </p:nvCxnSpPr>
        <p:spPr>
          <a:xfrm flipH="1">
            <a:off x="5399868" y="1988840"/>
            <a:ext cx="0" cy="219075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ZoneTexte 157"/>
          <p:cNvSpPr txBox="1"/>
          <p:nvPr/>
        </p:nvSpPr>
        <p:spPr>
          <a:xfrm>
            <a:off x="4572000" y="1626821"/>
            <a:ext cx="1800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1050" dirty="0" smtClean="0">
                <a:latin typeface="Arial" panose="020B0604020202020204" pitchFamily="34" charset="0"/>
                <a:cs typeface="Arial" panose="020B0604020202020204" pitchFamily="34" charset="0"/>
              </a:rPr>
              <a:t>Possible </a:t>
            </a:r>
            <a:r>
              <a:rPr lang="fr-BE" sz="105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Param</a:t>
            </a:r>
            <a:r>
              <a:rPr lang="fr-BE" sz="1050" dirty="0" smtClean="0">
                <a:latin typeface="Arial" panose="020B0604020202020204" pitchFamily="34" charset="0"/>
                <a:cs typeface="Arial" panose="020B0604020202020204" pitchFamily="34" charset="0"/>
              </a:rPr>
              <a:t>. Values</a:t>
            </a:r>
            <a:endParaRPr 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59" name="Connecteur droit 158"/>
          <p:cNvCxnSpPr/>
          <p:nvPr/>
        </p:nvCxnSpPr>
        <p:spPr>
          <a:xfrm flipH="1" flipV="1">
            <a:off x="4698449" y="2749072"/>
            <a:ext cx="4176000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Arc plein 54"/>
          <p:cNvSpPr/>
          <p:nvPr/>
        </p:nvSpPr>
        <p:spPr>
          <a:xfrm rot="21415055">
            <a:off x="4834331" y="2750063"/>
            <a:ext cx="275009" cy="248656"/>
          </a:xfrm>
          <a:prstGeom prst="blockArc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61" name="Connecteur droit 49"/>
          <p:cNvCxnSpPr/>
          <p:nvPr/>
        </p:nvCxnSpPr>
        <p:spPr>
          <a:xfrm flipV="1">
            <a:off x="4971835" y="2900878"/>
            <a:ext cx="0" cy="432000"/>
          </a:xfrm>
          <a:prstGeom prst="line">
            <a:avLst/>
          </a:prstGeom>
          <a:ln w="38100" cmpd="sng"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2" name="Arc plein 54"/>
          <p:cNvSpPr/>
          <p:nvPr/>
        </p:nvSpPr>
        <p:spPr>
          <a:xfrm rot="21415055">
            <a:off x="5266379" y="2747293"/>
            <a:ext cx="275009" cy="248656"/>
          </a:xfrm>
          <a:prstGeom prst="blockArc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63" name="Connecteur droit 49"/>
          <p:cNvCxnSpPr/>
          <p:nvPr/>
        </p:nvCxnSpPr>
        <p:spPr>
          <a:xfrm flipV="1">
            <a:off x="5403883" y="2898108"/>
            <a:ext cx="0" cy="432000"/>
          </a:xfrm>
          <a:prstGeom prst="line">
            <a:avLst/>
          </a:prstGeom>
          <a:ln w="38100" cmpd="sng"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4" name="Rectangle 163"/>
          <p:cNvSpPr/>
          <p:nvPr/>
        </p:nvSpPr>
        <p:spPr>
          <a:xfrm>
            <a:off x="4928480" y="1761923"/>
            <a:ext cx="11520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cap="small" dirty="0" smtClean="0"/>
              <a:t>P1 …Pm</a:t>
            </a:r>
            <a:endParaRPr lang="en-US" sz="1200" dirty="0"/>
          </a:p>
        </p:txBody>
      </p:sp>
      <p:cxnSp>
        <p:nvCxnSpPr>
          <p:cNvPr id="165" name="Connecteur droit avec flèche 164"/>
          <p:cNvCxnSpPr/>
          <p:nvPr/>
        </p:nvCxnSpPr>
        <p:spPr>
          <a:xfrm flipH="1" flipV="1">
            <a:off x="4427984" y="1700808"/>
            <a:ext cx="0" cy="1783451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Rectangle 165"/>
          <p:cNvSpPr/>
          <p:nvPr/>
        </p:nvSpPr>
        <p:spPr>
          <a:xfrm>
            <a:off x="4283968" y="2564904"/>
            <a:ext cx="226800" cy="576000"/>
          </a:xfrm>
          <a:prstGeom prst="rect">
            <a:avLst/>
          </a:prstGeom>
          <a:ln w="190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BE" sz="1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Attche</a:t>
            </a:r>
            <a:endParaRPr lang="en-US" sz="1000" dirty="0"/>
          </a:p>
        </p:txBody>
      </p:sp>
      <p:sp>
        <p:nvSpPr>
          <p:cNvPr id="167" name="Rectangle 166"/>
          <p:cNvSpPr/>
          <p:nvPr/>
        </p:nvSpPr>
        <p:spPr>
          <a:xfrm>
            <a:off x="4283968" y="2060848"/>
            <a:ext cx="225111" cy="504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r-BE" sz="1000" dirty="0" err="1" smtClean="0">
                <a:solidFill>
                  <a:schemeClr val="tx1"/>
                </a:solidFill>
              </a:rPr>
              <a:t>Define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168" name="Rectangle 167"/>
          <p:cNvSpPr/>
          <p:nvPr/>
        </p:nvSpPr>
        <p:spPr>
          <a:xfrm>
            <a:off x="7945315" y="2192313"/>
            <a:ext cx="918000" cy="54367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i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UA2</a:t>
            </a:r>
            <a:endParaRPr lang="en-US" sz="1400" b="1" i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9" name="ZoneTexte 168"/>
          <p:cNvSpPr txBox="1"/>
          <p:nvPr/>
        </p:nvSpPr>
        <p:spPr>
          <a:xfrm>
            <a:off x="7806721" y="2643148"/>
            <a:ext cx="369332" cy="92333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fr-FR" sz="1200" dirty="0" err="1" smtClean="0"/>
              <a:t>what</a:t>
            </a:r>
            <a:endParaRPr lang="en-US" sz="1200" dirty="0"/>
          </a:p>
        </p:txBody>
      </p:sp>
      <p:sp>
        <p:nvSpPr>
          <p:cNvPr id="170" name="ZoneTexte 169"/>
          <p:cNvSpPr txBox="1"/>
          <p:nvPr/>
        </p:nvSpPr>
        <p:spPr>
          <a:xfrm>
            <a:off x="8555845" y="2814977"/>
            <a:ext cx="369332" cy="56802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fr-FR" sz="1200" dirty="0" smtClean="0"/>
              <a:t>on</a:t>
            </a:r>
            <a:endParaRPr lang="en-US" sz="1400" dirty="0"/>
          </a:p>
        </p:txBody>
      </p:sp>
      <p:sp>
        <p:nvSpPr>
          <p:cNvPr id="171" name="Arc plein 54"/>
          <p:cNvSpPr/>
          <p:nvPr/>
        </p:nvSpPr>
        <p:spPr>
          <a:xfrm rot="21415055">
            <a:off x="8002683" y="2729248"/>
            <a:ext cx="275009" cy="248656"/>
          </a:xfrm>
          <a:prstGeom prst="blockArc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72" name="Connecteur droit 49"/>
          <p:cNvCxnSpPr/>
          <p:nvPr/>
        </p:nvCxnSpPr>
        <p:spPr>
          <a:xfrm flipV="1">
            <a:off x="8140187" y="2880063"/>
            <a:ext cx="0" cy="432000"/>
          </a:xfrm>
          <a:prstGeom prst="line">
            <a:avLst/>
          </a:prstGeom>
          <a:ln w="38100" cmpd="sng"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3" name="Arc plein 54"/>
          <p:cNvSpPr/>
          <p:nvPr/>
        </p:nvSpPr>
        <p:spPr>
          <a:xfrm rot="21415055">
            <a:off x="8527866" y="2726478"/>
            <a:ext cx="275009" cy="248656"/>
          </a:xfrm>
          <a:prstGeom prst="blockArc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74" name="Connecteur droit 49"/>
          <p:cNvCxnSpPr/>
          <p:nvPr/>
        </p:nvCxnSpPr>
        <p:spPr>
          <a:xfrm flipV="1">
            <a:off x="8665370" y="2877293"/>
            <a:ext cx="0" cy="432000"/>
          </a:xfrm>
          <a:prstGeom prst="line">
            <a:avLst/>
          </a:prstGeom>
          <a:ln w="38100" cmpd="sng"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9" name="Connecteur droit avec flèche 178"/>
          <p:cNvCxnSpPr/>
          <p:nvPr/>
        </p:nvCxnSpPr>
        <p:spPr>
          <a:xfrm flipV="1">
            <a:off x="7470233" y="2461040"/>
            <a:ext cx="46800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Connecteur droit avec flèche 180"/>
          <p:cNvCxnSpPr/>
          <p:nvPr/>
        </p:nvCxnSpPr>
        <p:spPr>
          <a:xfrm>
            <a:off x="8244408" y="1973238"/>
            <a:ext cx="0" cy="219075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Connecteur droit avec flèche 181"/>
          <p:cNvCxnSpPr/>
          <p:nvPr/>
        </p:nvCxnSpPr>
        <p:spPr>
          <a:xfrm flipH="1">
            <a:off x="8460432" y="1973238"/>
            <a:ext cx="0" cy="219075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3" name="ZoneTexte 182"/>
          <p:cNvSpPr txBox="1"/>
          <p:nvPr/>
        </p:nvSpPr>
        <p:spPr>
          <a:xfrm>
            <a:off x="7596336" y="1628800"/>
            <a:ext cx="1800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1050" dirty="0" smtClean="0">
                <a:latin typeface="Arial" panose="020B0604020202020204" pitchFamily="34" charset="0"/>
                <a:cs typeface="Arial" panose="020B0604020202020204" pitchFamily="34" charset="0"/>
              </a:rPr>
              <a:t>Possible </a:t>
            </a:r>
            <a:r>
              <a:rPr lang="fr-BE" sz="105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Param</a:t>
            </a:r>
            <a:r>
              <a:rPr lang="fr-BE" sz="1050" dirty="0" smtClean="0">
                <a:latin typeface="Arial" panose="020B0604020202020204" pitchFamily="34" charset="0"/>
                <a:cs typeface="Arial" panose="020B0604020202020204" pitchFamily="34" charset="0"/>
              </a:rPr>
              <a:t>. Values</a:t>
            </a:r>
            <a:endParaRPr 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4" name="Rectangle 183"/>
          <p:cNvSpPr/>
          <p:nvPr/>
        </p:nvSpPr>
        <p:spPr>
          <a:xfrm>
            <a:off x="7952816" y="1763902"/>
            <a:ext cx="11520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cap="small" dirty="0" smtClean="0"/>
              <a:t>P1 …Pm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281567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noProof="0" dirty="0" smtClean="0">
                <a:latin typeface="Arial" panose="020B0604020202020204" pitchFamily="34" charset="0"/>
                <a:cs typeface="Arial" panose="020B0604020202020204" pitchFamily="34" charset="0"/>
              </a:rPr>
              <a:t>Agenda</a:t>
            </a:r>
            <a:endParaRPr lang="en-GB" b="1" noProof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Content Placeholder 3"/>
          <p:cNvSpPr>
            <a:spLocks noGrp="1"/>
          </p:cNvSpPr>
          <p:nvPr>
            <p:ph idx="1"/>
          </p:nvPr>
        </p:nvSpPr>
        <p:spPr>
          <a:xfrm>
            <a:off x="323528" y="1484784"/>
            <a:ext cx="8765464" cy="4392488"/>
          </a:xfrm>
        </p:spPr>
        <p:txBody>
          <a:bodyPr/>
          <a:lstStyle/>
          <a:p>
            <a:pPr marL="514350" indent="-514350">
              <a:lnSpc>
                <a:spcPct val="150000"/>
              </a:lnSpc>
              <a:buClr>
                <a:srgbClr val="36A63A"/>
              </a:buClr>
              <a:buFont typeface="+mj-lt"/>
              <a:buAutoNum type="arabicPeriod"/>
            </a:pPr>
            <a:r>
              <a:rPr lang="en-GB" sz="2800" b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Context &amp; Motivation</a:t>
            </a:r>
          </a:p>
          <a:p>
            <a:pPr marL="514350" indent="-514350">
              <a:lnSpc>
                <a:spcPct val="150000"/>
              </a:lnSpc>
              <a:buClr>
                <a:srgbClr val="36A63A"/>
              </a:buClr>
              <a:buFont typeface="+mj-lt"/>
              <a:buAutoNum type="arabicPeriod"/>
            </a:pPr>
            <a:r>
              <a:rPr lang="en-GB" sz="2800" b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Work Positioning</a:t>
            </a:r>
          </a:p>
          <a:p>
            <a:pPr marL="514350" indent="-514350">
              <a:lnSpc>
                <a:spcPct val="150000"/>
              </a:lnSpc>
              <a:buClr>
                <a:srgbClr val="36A63A"/>
              </a:buClr>
              <a:buFont typeface="+mj-lt"/>
              <a:buAutoNum type="arabicPeriod"/>
            </a:pPr>
            <a:r>
              <a:rPr lang="fr-FR" sz="28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  <a:r>
              <a:rPr lang="fr-FR" sz="2800" b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ey </a:t>
            </a:r>
            <a:r>
              <a:rPr lang="fr-FR" sz="28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fr-FR" sz="2800" b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ngredients </a:t>
            </a:r>
            <a:r>
              <a:rPr lang="en-US" sz="28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sz="2800" b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upport to Build Animators</a:t>
            </a:r>
            <a:endParaRPr lang="en-GB" sz="2800" b="1" noProof="0" dirty="0" smtClean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lnSpc>
                <a:spcPct val="150000"/>
              </a:lnSpc>
              <a:buClr>
                <a:srgbClr val="36A63A"/>
              </a:buClr>
              <a:buFont typeface="+mj-lt"/>
              <a:buAutoNum type="arabicPeriod"/>
            </a:pPr>
            <a:r>
              <a:rPr lang="en-US" sz="2800" b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Our Proposal</a:t>
            </a:r>
          </a:p>
          <a:p>
            <a:pPr marL="514350" indent="-514350">
              <a:lnSpc>
                <a:spcPct val="150000"/>
              </a:lnSpc>
              <a:buClr>
                <a:srgbClr val="36A63A"/>
              </a:buClr>
              <a:buFont typeface="+mj-lt"/>
              <a:buAutoNum type="arabicPeriod"/>
            </a:pPr>
            <a:r>
              <a:rPr lang="en-US" sz="2800" b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Conclusion</a:t>
            </a:r>
            <a:r>
              <a:rPr lang="en-US" sz="28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28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8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2800" b="1" dirty="0" smtClean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lnSpc>
                <a:spcPct val="150000"/>
              </a:lnSpc>
              <a:buClr>
                <a:srgbClr val="36A63A"/>
              </a:buClr>
              <a:buFont typeface="+mj-lt"/>
              <a:buAutoNum type="arabicPeriod"/>
            </a:pPr>
            <a:endParaRPr lang="en-US" sz="2800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>
          <a:xfrm>
            <a:off x="7727400" y="6591300"/>
            <a:ext cx="1416600" cy="2667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8182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" y="310200"/>
            <a:ext cx="9062784" cy="790787"/>
          </a:xfrm>
        </p:spPr>
        <p:txBody>
          <a:bodyPr/>
          <a:lstStyle/>
          <a:p>
            <a:r>
              <a:rPr lang="en-US" sz="4000" dirty="0"/>
              <a:t>Challenge 3 : Linking AUs and TUs</a:t>
            </a:r>
            <a:endParaRPr lang="en-GB" sz="3200" b="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26C6059-A255-C24B-AAEC-93A3405961B0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5" name="Imag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4547" y="1848411"/>
            <a:ext cx="3982372" cy="563094"/>
          </a:xfrm>
          <a:prstGeom prst="rect">
            <a:avLst/>
          </a:prstGeom>
        </p:spPr>
      </p:pic>
      <p:sp>
        <p:nvSpPr>
          <p:cNvPr id="21" name="ZoneTexte 20"/>
          <p:cNvSpPr txBox="1"/>
          <p:nvPr/>
        </p:nvSpPr>
        <p:spPr>
          <a:xfrm>
            <a:off x="28834" y="1982625"/>
            <a:ext cx="7279470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fr-BE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How </a:t>
            </a: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are </a:t>
            </a:r>
            <a:r>
              <a:rPr kumimoji="0" lang="en-US" sz="1800" b="1" i="0" u="sng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mapped</a:t>
            </a: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AUs </a:t>
            </a: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to specific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TUs </a:t>
            </a: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 ?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  <a:p>
            <a:pPr marL="457200" marR="0" lvl="0" indent="-4572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fr-BE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inLibertineT"/>
                <a:ea typeface="ＭＳ Ｐゴシック" charset="0"/>
              </a:rPr>
              <a:t>By Annotation: </a:t>
            </a:r>
            <a:endParaRPr kumimoji="0" lang="en-US" sz="1800" b="1" i="0" u="none" strike="noStrike" kern="1200" cap="none" spc="0" normalizeH="0" baseline="0" noProof="0" dirty="0" smtClean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LinLibertineT"/>
              <a:ea typeface="ＭＳ Ｐゴシック" charset="0"/>
            </a:endParaRPr>
          </a:p>
          <a:p>
            <a:pPr marL="914400" marR="0" lvl="1" indent="-45720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inLibertineT"/>
                <a:ea typeface="ＭＳ Ｐゴシック" charset="0"/>
              </a:rPr>
              <a:t>Annotating TUs, i.e.  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66FF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@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66FF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Step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 annotation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inLibertineT"/>
              <a:ea typeface="ＭＳ Ｐゴシック" charset="0"/>
            </a:endParaRPr>
          </a:p>
          <a:p>
            <a:pPr marL="914400" marR="0" lvl="1" indent="-45720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Annotating AUs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with 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TUs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$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ref</a:t>
            </a:r>
          </a:p>
          <a:p>
            <a:pPr marL="914400" marR="0" lvl="2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3020102020204" pitchFamily="34" charset="0"/>
                <a:ea typeface="ＭＳ Ｐゴシック" charset="0"/>
                <a:cs typeface="Times New Roman" panose="02020603050405020304" pitchFamily="18" charset="0"/>
              </a:rPr>
              <a:t>∼</a:t>
            </a:r>
            <a:r>
              <a:rPr kumimoji="0" lang="fr-FR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Franklin Gothic Book" panose="020B0503020102020204" pitchFamily="34" charset="0"/>
                <a:ea typeface="ＭＳ Ｐゴシック" charset="0"/>
                <a:cs typeface="Times New Roman" panose="02020603050405020304" pitchFamily="18" charset="0"/>
              </a:rPr>
              <a:t> </a:t>
            </a: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map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TUs with debugging 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[</a:t>
            </a:r>
            <a:r>
              <a:rPr kumimoji="0" lang="fr-FR" sz="1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Erwan </a:t>
            </a:r>
            <a:r>
              <a:rPr kumimoji="0" lang="fr-FR" sz="1400" b="0" i="1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B., </a:t>
            </a:r>
            <a:r>
              <a:rPr kumimoji="0" lang="fr-FR" sz="1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et al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. 2018]</a:t>
            </a:r>
            <a:endParaRPr kumimoji="0" lang="en-US" sz="1400" b="1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  <a:p>
            <a:pPr marL="914400" marR="0" lvl="1" indent="-45720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endParaRPr kumimoji="0" lang="en-US" sz="1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  <a:p>
            <a:pPr marL="457200" marR="0" lvl="0" indent="-4572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By Explicit Map: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 </a:t>
            </a:r>
          </a:p>
          <a:p>
            <a:pPr marL="914400" marR="0" lvl="1" indent="-4572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D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efined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outside both the MT and MA 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Specifications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/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inLibertineT"/>
                <a:ea typeface="ＭＳ Ｐゴシック" charset="0"/>
              </a:rPr>
              <a:t> 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5364088" y="2959816"/>
            <a:ext cx="3672408" cy="1406234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rtlCol="0" anchor="t" anchorCtr="0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Transformation  Specification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5436096" y="3270910"/>
            <a:ext cx="3528392" cy="102777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sysDash"/>
          </a:ln>
        </p:spPr>
        <p:txBody>
          <a:bodyPr wrap="square" lIns="0" tIns="72000" rIns="0" bIns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7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  <a:defRPr/>
            </a:pPr>
            <a:r>
              <a:rPr kumimoji="0" 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4292F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class 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24292F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StateAspect {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7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  <a:defRPr/>
            </a:pPr>
            <a:r>
              <a:rPr kumimoji="0" 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4292F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	</a:t>
            </a:r>
            <a:r>
              <a:rPr kumimoji="0" 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66FF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@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66FF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Step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66FF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7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  <a:defRPr/>
            </a:pPr>
            <a:r>
              <a:rPr kumimoji="0" 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4292F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	def 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24292F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public void step(String </a:t>
            </a:r>
            <a:r>
              <a:rPr kumimoji="0" 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4292F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input) 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24292F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{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7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24292F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	</a:t>
            </a:r>
            <a:r>
              <a:rPr kumimoji="0" 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4292F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	// 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24292F"/>
                </a:solidFill>
                <a:effectLst/>
                <a:uLnTx/>
                <a:uFillTx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Get the valid transitions	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7000"/>
              </a:lnSpc>
              <a:spcBef>
                <a:spcPct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…..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0" name="ZoneTexte 29"/>
          <p:cNvSpPr txBox="1"/>
          <p:nvPr/>
        </p:nvSpPr>
        <p:spPr>
          <a:xfrm>
            <a:off x="6876256" y="1412776"/>
            <a:ext cx="9361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BE" sz="4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?</a:t>
            </a:r>
            <a:endParaRPr kumimoji="0" lang="en-US" sz="4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3019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noProof="0" dirty="0" smtClean="0">
                <a:latin typeface="Arial" panose="020B0604020202020204" pitchFamily="34" charset="0"/>
                <a:cs typeface="Arial" panose="020B0604020202020204" pitchFamily="34" charset="0"/>
              </a:rPr>
              <a:t>Agenda</a:t>
            </a:r>
            <a:endParaRPr lang="en-GB" b="1" noProof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Content Placeholder 3"/>
          <p:cNvSpPr>
            <a:spLocks noGrp="1"/>
          </p:cNvSpPr>
          <p:nvPr>
            <p:ph idx="1"/>
          </p:nvPr>
        </p:nvSpPr>
        <p:spPr>
          <a:xfrm>
            <a:off x="323528" y="1484784"/>
            <a:ext cx="8765464" cy="4392488"/>
          </a:xfrm>
        </p:spPr>
        <p:txBody>
          <a:bodyPr/>
          <a:lstStyle/>
          <a:p>
            <a:pPr marL="514350" indent="-514350">
              <a:lnSpc>
                <a:spcPct val="150000"/>
              </a:lnSpc>
              <a:buClr>
                <a:srgbClr val="36A63A"/>
              </a:buClr>
              <a:buFont typeface="+mj-lt"/>
              <a:buAutoNum type="arabicPeriod"/>
            </a:pPr>
            <a:r>
              <a:rPr lang="en-GB" sz="2800" b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Context &amp; Motivation</a:t>
            </a:r>
          </a:p>
          <a:p>
            <a:pPr marL="514350" indent="-514350">
              <a:lnSpc>
                <a:spcPct val="150000"/>
              </a:lnSpc>
              <a:buClr>
                <a:srgbClr val="36A63A"/>
              </a:buClr>
              <a:buFont typeface="+mj-lt"/>
              <a:buAutoNum type="arabicPeriod"/>
            </a:pPr>
            <a:r>
              <a:rPr lang="en-GB" sz="28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Work Positioning</a:t>
            </a:r>
          </a:p>
          <a:p>
            <a:pPr marL="514350" indent="-514350">
              <a:lnSpc>
                <a:spcPct val="150000"/>
              </a:lnSpc>
              <a:buClr>
                <a:srgbClr val="36A63A"/>
              </a:buClr>
              <a:buFont typeface="+mj-lt"/>
              <a:buAutoNum type="arabicPeriod"/>
            </a:pPr>
            <a:r>
              <a:rPr lang="fr-FR" sz="28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Key Ingredients </a:t>
            </a:r>
            <a:r>
              <a:rPr lang="en-US" sz="28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Support to Build Animators</a:t>
            </a:r>
            <a:endParaRPr lang="en-GB" sz="2800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lnSpc>
                <a:spcPct val="150000"/>
              </a:lnSpc>
              <a:buClr>
                <a:srgbClr val="36A63A"/>
              </a:buClr>
              <a:buFont typeface="+mj-lt"/>
              <a:buAutoNum type="arabicPeriod"/>
            </a:pPr>
            <a:r>
              <a:rPr lang="en-US" sz="2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Our Proposal</a:t>
            </a:r>
          </a:p>
          <a:p>
            <a:pPr marL="514350" indent="-514350">
              <a:lnSpc>
                <a:spcPct val="150000"/>
              </a:lnSpc>
              <a:buClr>
                <a:srgbClr val="36A63A"/>
              </a:buClr>
              <a:buFont typeface="+mj-lt"/>
              <a:buAutoNum type="arabicPeriod"/>
            </a:pPr>
            <a:r>
              <a:rPr lang="en-US" sz="2800" b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Conclusion</a:t>
            </a:r>
            <a:r>
              <a:rPr lang="en-US" sz="3200" b="1" dirty="0">
                <a:solidFill>
                  <a:srgbClr val="00B050"/>
                </a:solidFill>
              </a:rPr>
              <a:t/>
            </a:r>
            <a:br>
              <a:rPr lang="en-US" sz="3200" b="1" dirty="0">
                <a:solidFill>
                  <a:srgbClr val="00B050"/>
                </a:solidFill>
              </a:rPr>
            </a:br>
            <a:r>
              <a:rPr lang="en-US" sz="3200" b="1" dirty="0">
                <a:solidFill>
                  <a:srgbClr val="00B050"/>
                </a:solidFill>
              </a:rPr>
              <a:t> </a:t>
            </a:r>
            <a:endParaRPr lang="en-US" sz="3200" b="1" dirty="0" smtClean="0">
              <a:solidFill>
                <a:srgbClr val="00B050"/>
              </a:solidFill>
            </a:endParaRPr>
          </a:p>
          <a:p>
            <a:pPr marL="514350" indent="-514350">
              <a:lnSpc>
                <a:spcPct val="150000"/>
              </a:lnSpc>
              <a:buClr>
                <a:srgbClr val="36A63A"/>
              </a:buClr>
              <a:buFont typeface="+mj-lt"/>
              <a:buAutoNum type="arabicPeriod"/>
            </a:pPr>
            <a:endParaRPr lang="en-US" sz="3200" b="1" dirty="0">
              <a:solidFill>
                <a:srgbClr val="00B050"/>
              </a:solidFill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>
          <a:xfrm>
            <a:off x="7727400" y="6591300"/>
            <a:ext cx="1416600" cy="2667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22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9496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" y="310200"/>
            <a:ext cx="9062784" cy="790787"/>
          </a:xfrm>
        </p:spPr>
        <p:txBody>
          <a:bodyPr/>
          <a:lstStyle/>
          <a:p>
            <a:r>
              <a:rPr lang="en-US" sz="4400" dirty="0" smtClean="0">
                <a:latin typeface="Arial" panose="020B0604020202020204" pitchFamily="34" charset="0"/>
                <a:cs typeface="Arial" panose="020B0604020202020204" pitchFamily="34" charset="0"/>
              </a:rPr>
              <a:t>Our Proposal</a:t>
            </a:r>
            <a:endParaRPr lang="en-GB" sz="36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26C6059-A255-C24B-AAEC-93A3405961B0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51520" y="1484784"/>
            <a:ext cx="957706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FORM9"/>
                <a:ea typeface="ＭＳ Ｐゴシック" charset="0"/>
              </a:rPr>
              <a:t>VCS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inLibertineTB"/>
                <a:ea typeface="ＭＳ Ｐゴシック" charset="0"/>
              </a:rPr>
              <a:t>: A </a:t>
            </a:r>
            <a:r>
              <a:rPr kumimoji="0" 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inLibertineTB"/>
                <a:ea typeface="ＭＳ Ｐゴシック" charset="0"/>
              </a:rPr>
              <a:t>simplified DSL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inLibertineTB"/>
                <a:ea typeface="ＭＳ Ｐゴシック" charset="0"/>
              </a:rPr>
              <a:t>for specifying </a:t>
            </a:r>
            <a:r>
              <a:rPr kumimoji="0" lang="en-US" sz="2000" b="1" i="1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inLibertineTBI"/>
                <a:ea typeface="ＭＳ Ｐゴシック" charset="0"/>
              </a:rPr>
              <a:t>V</a:t>
            </a:r>
            <a:r>
              <a:rPr kumimoji="0" 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inLibertineTB"/>
                <a:ea typeface="ＭＳ Ｐゴシック" charset="0"/>
              </a:rPr>
              <a:t>isual </a:t>
            </a:r>
            <a:r>
              <a:rPr kumimoji="0" lang="en-US" sz="2000" b="1" i="1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inLibertineTBI"/>
                <a:ea typeface="ＭＳ Ｐゴシック" charset="0"/>
              </a:rPr>
              <a:t>C</a:t>
            </a:r>
            <a:r>
              <a:rPr kumimoji="0" 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inLibertineTB"/>
                <a:ea typeface="ＭＳ Ｐゴシック" charset="0"/>
              </a:rPr>
              <a:t>oncrete </a:t>
            </a:r>
            <a:r>
              <a:rPr kumimoji="0" lang="en-US" sz="20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inLibertineTBI"/>
                <a:ea typeface="ＭＳ Ｐゴシック" charset="0"/>
              </a:rPr>
              <a:t>S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inLibertineTB"/>
                <a:ea typeface="ＭＳ Ｐゴシック" charset="0"/>
              </a:rPr>
              <a:t>yntaxes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 </a:t>
            </a: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</a:b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600" y="2060848"/>
            <a:ext cx="7017802" cy="4176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303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26C6059-A255-C24B-AAEC-93A3405961B0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3848" y="2204864"/>
            <a:ext cx="5791292" cy="352357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83568" y="1472840"/>
            <a:ext cx="799288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SFORM9"/>
              </a:rPr>
              <a:t>VCS</a:t>
            </a:r>
            <a:r>
              <a:rPr lang="en-US" b="1" dirty="0">
                <a:solidFill>
                  <a:srgbClr val="000000"/>
                </a:solidFill>
                <a:latin typeface="LinLibertineTB"/>
              </a:rPr>
              <a:t>: A </a:t>
            </a:r>
            <a:r>
              <a:rPr lang="en-US" b="1" dirty="0" smtClean="0">
                <a:solidFill>
                  <a:srgbClr val="000000"/>
                </a:solidFill>
                <a:latin typeface="LinLibertineTB"/>
              </a:rPr>
              <a:t>simplified DSL </a:t>
            </a:r>
            <a:r>
              <a:rPr lang="en-US" b="1" dirty="0">
                <a:solidFill>
                  <a:srgbClr val="000000"/>
                </a:solidFill>
                <a:latin typeface="LinLibertineTB"/>
              </a:rPr>
              <a:t>for specifying </a:t>
            </a:r>
            <a:r>
              <a:rPr lang="en-US" b="1" i="1" dirty="0" smtClean="0">
                <a:solidFill>
                  <a:srgbClr val="000000"/>
                </a:solidFill>
                <a:latin typeface="LinLibertineTBI"/>
              </a:rPr>
              <a:t>V</a:t>
            </a:r>
            <a:r>
              <a:rPr lang="en-US" b="1" dirty="0" smtClean="0">
                <a:solidFill>
                  <a:srgbClr val="000000"/>
                </a:solidFill>
                <a:latin typeface="LinLibertineTB"/>
              </a:rPr>
              <a:t>isual </a:t>
            </a:r>
            <a:r>
              <a:rPr lang="en-US" b="1" i="1" dirty="0" smtClean="0">
                <a:solidFill>
                  <a:srgbClr val="000000"/>
                </a:solidFill>
                <a:latin typeface="LinLibertineTBI"/>
              </a:rPr>
              <a:t>C</a:t>
            </a:r>
            <a:r>
              <a:rPr lang="en-US" b="1" dirty="0" smtClean="0">
                <a:solidFill>
                  <a:srgbClr val="000000"/>
                </a:solidFill>
                <a:latin typeface="LinLibertineTB"/>
              </a:rPr>
              <a:t>oncrete </a:t>
            </a:r>
            <a:r>
              <a:rPr lang="en-US" b="1" i="1" dirty="0">
                <a:solidFill>
                  <a:srgbClr val="000000"/>
                </a:solidFill>
                <a:latin typeface="LinLibertineTBI"/>
              </a:rPr>
              <a:t>S</a:t>
            </a:r>
            <a:r>
              <a:rPr lang="en-US" b="1" dirty="0">
                <a:solidFill>
                  <a:srgbClr val="000000"/>
                </a:solidFill>
                <a:latin typeface="LinLibertineTB"/>
              </a:rPr>
              <a:t>yntaxes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</p:txBody>
      </p:sp>
      <p:sp>
        <p:nvSpPr>
          <p:cNvPr id="7" name="Titre 1"/>
          <p:cNvSpPr>
            <a:spLocks noGrp="1"/>
          </p:cNvSpPr>
          <p:nvPr>
            <p:ph type="title"/>
          </p:nvPr>
        </p:nvSpPr>
        <p:spPr>
          <a:xfrm>
            <a:off x="45720" y="189941"/>
            <a:ext cx="9062784" cy="790787"/>
          </a:xfrm>
        </p:spPr>
        <p:txBody>
          <a:bodyPr/>
          <a:lstStyle/>
          <a:p>
            <a:r>
              <a:rPr lang="en-GB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Revisiting </a:t>
            </a:r>
            <a:r>
              <a:rPr lang="en-GB" sz="3600" dirty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GB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FSM</a:t>
            </a:r>
            <a:br>
              <a:rPr lang="en-GB" sz="36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2400" b="0" dirty="0" smtClean="0">
                <a:latin typeface="Arial" panose="020B0604020202020204" pitchFamily="34" charset="0"/>
                <a:cs typeface="Arial" panose="020B0604020202020204" pitchFamily="34" charset="0"/>
              </a:rPr>
              <a:t>Overview of our proposal with an example for FSM</a:t>
            </a:r>
            <a:r>
              <a:rPr lang="en-GB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GB" sz="36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3600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GB" sz="3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3600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GB" sz="36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GB" sz="28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512" y="2924944"/>
            <a:ext cx="2383501" cy="1656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218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" y="189941"/>
            <a:ext cx="9062784" cy="790787"/>
          </a:xfrm>
        </p:spPr>
        <p:txBody>
          <a:bodyPr/>
          <a:lstStyle/>
          <a:p>
            <a:r>
              <a:rPr lang="en-GB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Revisiting </a:t>
            </a:r>
            <a:r>
              <a:rPr lang="en-GB" sz="3600" dirty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GB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FSM</a:t>
            </a:r>
            <a:br>
              <a:rPr lang="en-GB" sz="36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2400" b="0" dirty="0" smtClean="0">
                <a:latin typeface="Arial" panose="020B0604020202020204" pitchFamily="34" charset="0"/>
                <a:cs typeface="Arial" panose="020B0604020202020204" pitchFamily="34" charset="0"/>
              </a:rPr>
              <a:t>Overview of our proposal with an example for FSM</a:t>
            </a:r>
            <a:r>
              <a:rPr lang="en-GB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GB" sz="36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3600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GB" sz="3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3600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GB" sz="36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GB" sz="28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9" name="Rectangle à coins arrondis 98"/>
          <p:cNvSpPr/>
          <p:nvPr/>
        </p:nvSpPr>
        <p:spPr>
          <a:xfrm>
            <a:off x="117945" y="2569213"/>
            <a:ext cx="8888400" cy="36004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2700" cap="flat" cmpd="sng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lang="en-US" sz="1350">
              <a:solidFill>
                <a:prstClr val="white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01" name="Organigramme : Processus 100"/>
          <p:cNvSpPr/>
          <p:nvPr/>
        </p:nvSpPr>
        <p:spPr>
          <a:xfrm>
            <a:off x="118769" y="2780348"/>
            <a:ext cx="8887576" cy="3564000"/>
          </a:xfrm>
          <a:prstGeom prst="flowChartProcess">
            <a:avLst/>
          </a:prstGeom>
          <a:solidFill>
            <a:schemeClr val="bg1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lang="en-US" sz="1350" dirty="0">
              <a:latin typeface="Calibri"/>
              <a:ea typeface="Calibri"/>
              <a:cs typeface="Calibri"/>
            </a:endParaRPr>
          </a:p>
        </p:txBody>
      </p:sp>
      <p:sp>
        <p:nvSpPr>
          <p:cNvPr id="120" name="ZoneTexte 119"/>
          <p:cNvSpPr txBox="1"/>
          <p:nvPr/>
        </p:nvSpPr>
        <p:spPr>
          <a:xfrm>
            <a:off x="821884" y="2564904"/>
            <a:ext cx="2309956" cy="215444"/>
          </a:xfrm>
          <a:prstGeom prst="rect">
            <a:avLst/>
          </a:prstGeom>
          <a:noFill/>
        </p:spPr>
        <p:txBody>
          <a:bodyPr wrap="square" lIns="0" rIns="36000" rtlCol="0">
            <a:spAutoFit/>
          </a:bodyPr>
          <a:lstStyle/>
          <a:p>
            <a:r>
              <a:rPr lang="fr-FR" sz="800" b="1" dirty="0"/>
              <a:t> MA F</a:t>
            </a:r>
            <a:r>
              <a:rPr lang="fr-FR" sz="800" b="1" dirty="0" smtClean="0"/>
              <a:t>ramework</a:t>
            </a:r>
            <a:endParaRPr lang="en-US" sz="800" b="1" dirty="0"/>
          </a:p>
        </p:txBody>
      </p:sp>
      <p:sp>
        <p:nvSpPr>
          <p:cNvPr id="137" name="Freeform 117"/>
          <p:cNvSpPr>
            <a:spLocks noChangeArrowheads="1"/>
          </p:cNvSpPr>
          <p:nvPr/>
        </p:nvSpPr>
        <p:spPr bwMode="auto">
          <a:xfrm>
            <a:off x="395536" y="2624069"/>
            <a:ext cx="108000" cy="108000"/>
          </a:xfrm>
          <a:custGeom>
            <a:avLst/>
            <a:gdLst>
              <a:gd name="T0" fmla="*/ 39678193 w 602"/>
              <a:gd name="T1" fmla="*/ 78441997 h 602"/>
              <a:gd name="T2" fmla="*/ 39678193 w 602"/>
              <a:gd name="T3" fmla="*/ 78441997 h 602"/>
              <a:gd name="T4" fmla="*/ 0 w 602"/>
              <a:gd name="T5" fmla="*/ 38763987 h 602"/>
              <a:gd name="T6" fmla="*/ 39678193 w 602"/>
              <a:gd name="T7" fmla="*/ 0 h 602"/>
              <a:gd name="T8" fmla="*/ 78442719 w 602"/>
              <a:gd name="T9" fmla="*/ 38763987 h 602"/>
              <a:gd name="T10" fmla="*/ 39678193 w 602"/>
              <a:gd name="T11" fmla="*/ 78441997 h 602"/>
              <a:gd name="T12" fmla="*/ 39678193 w 602"/>
              <a:gd name="T13" fmla="*/ 7439717 h 602"/>
              <a:gd name="T14" fmla="*/ 39678193 w 602"/>
              <a:gd name="T15" fmla="*/ 7439717 h 602"/>
              <a:gd name="T16" fmla="*/ 7439751 w 602"/>
              <a:gd name="T17" fmla="*/ 38763987 h 602"/>
              <a:gd name="T18" fmla="*/ 39678193 w 602"/>
              <a:gd name="T19" fmla="*/ 71002280 h 602"/>
              <a:gd name="T20" fmla="*/ 71002968 w 602"/>
              <a:gd name="T21" fmla="*/ 38763987 h 602"/>
              <a:gd name="T22" fmla="*/ 39678193 w 602"/>
              <a:gd name="T23" fmla="*/ 7439717 h 602"/>
              <a:gd name="T24" fmla="*/ 52599581 w 602"/>
              <a:gd name="T25" fmla="*/ 56253627 h 602"/>
              <a:gd name="T26" fmla="*/ 52599581 w 602"/>
              <a:gd name="T27" fmla="*/ 56253627 h 602"/>
              <a:gd name="T28" fmla="*/ 50772248 w 602"/>
              <a:gd name="T29" fmla="*/ 55339965 h 602"/>
              <a:gd name="T30" fmla="*/ 50772248 w 602"/>
              <a:gd name="T31" fmla="*/ 55339965 h 602"/>
              <a:gd name="T32" fmla="*/ 39678193 w 602"/>
              <a:gd name="T33" fmla="*/ 44376380 h 602"/>
              <a:gd name="T34" fmla="*/ 28583776 w 602"/>
              <a:gd name="T35" fmla="*/ 55339965 h 602"/>
              <a:gd name="T36" fmla="*/ 28583776 w 602"/>
              <a:gd name="T37" fmla="*/ 55339965 h 602"/>
              <a:gd name="T38" fmla="*/ 25843138 w 602"/>
              <a:gd name="T39" fmla="*/ 56253627 h 602"/>
              <a:gd name="T40" fmla="*/ 22188473 w 602"/>
              <a:gd name="T41" fmla="*/ 52598978 h 602"/>
              <a:gd name="T42" fmla="*/ 23102139 w 602"/>
              <a:gd name="T43" fmla="*/ 49858353 h 602"/>
              <a:gd name="T44" fmla="*/ 23102139 w 602"/>
              <a:gd name="T45" fmla="*/ 49858353 h 602"/>
              <a:gd name="T46" fmla="*/ 34196195 w 602"/>
              <a:gd name="T47" fmla="*/ 38763987 h 602"/>
              <a:gd name="T48" fmla="*/ 23102139 w 602"/>
              <a:gd name="T49" fmla="*/ 27669982 h 602"/>
              <a:gd name="T50" fmla="*/ 23102139 w 602"/>
              <a:gd name="T51" fmla="*/ 27669982 h 602"/>
              <a:gd name="T52" fmla="*/ 22188473 w 602"/>
              <a:gd name="T53" fmla="*/ 25842658 h 602"/>
              <a:gd name="T54" fmla="*/ 25843138 w 602"/>
              <a:gd name="T55" fmla="*/ 22188371 h 602"/>
              <a:gd name="T56" fmla="*/ 28583776 w 602"/>
              <a:gd name="T57" fmla="*/ 23102033 h 602"/>
              <a:gd name="T58" fmla="*/ 28583776 w 602"/>
              <a:gd name="T59" fmla="*/ 23102033 h 602"/>
              <a:gd name="T60" fmla="*/ 39678193 w 602"/>
              <a:gd name="T61" fmla="*/ 34196037 h 602"/>
              <a:gd name="T62" fmla="*/ 50772248 w 602"/>
              <a:gd name="T63" fmla="*/ 23102033 h 602"/>
              <a:gd name="T64" fmla="*/ 50772248 w 602"/>
              <a:gd name="T65" fmla="*/ 23102033 h 602"/>
              <a:gd name="T66" fmla="*/ 52599581 w 602"/>
              <a:gd name="T67" fmla="*/ 22188371 h 602"/>
              <a:gd name="T68" fmla="*/ 56254247 w 602"/>
              <a:gd name="T69" fmla="*/ 25842658 h 602"/>
              <a:gd name="T70" fmla="*/ 55340580 w 602"/>
              <a:gd name="T71" fmla="*/ 27669982 h 602"/>
              <a:gd name="T72" fmla="*/ 55340580 w 602"/>
              <a:gd name="T73" fmla="*/ 27669982 h 602"/>
              <a:gd name="T74" fmla="*/ 44376945 w 602"/>
              <a:gd name="T75" fmla="*/ 38763987 h 602"/>
              <a:gd name="T76" fmla="*/ 55340580 w 602"/>
              <a:gd name="T77" fmla="*/ 49858353 h 602"/>
              <a:gd name="T78" fmla="*/ 55340580 w 602"/>
              <a:gd name="T79" fmla="*/ 49858353 h 602"/>
              <a:gd name="T80" fmla="*/ 56254247 w 602"/>
              <a:gd name="T81" fmla="*/ 52598978 h 602"/>
              <a:gd name="T82" fmla="*/ 52599581 w 602"/>
              <a:gd name="T83" fmla="*/ 56253627 h 602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</a:gdLst>
            <a:ahLst/>
            <a:cxnLst>
              <a:cxn ang="T84">
                <a:pos x="T0" y="T1"/>
              </a:cxn>
              <a:cxn ang="T85">
                <a:pos x="T2" y="T3"/>
              </a:cxn>
              <a:cxn ang="T86">
                <a:pos x="T4" y="T5"/>
              </a:cxn>
              <a:cxn ang="T87">
                <a:pos x="T6" y="T7"/>
              </a:cxn>
              <a:cxn ang="T88">
                <a:pos x="T8" y="T9"/>
              </a:cxn>
              <a:cxn ang="T89">
                <a:pos x="T10" y="T11"/>
              </a:cxn>
              <a:cxn ang="T90">
                <a:pos x="T12" y="T13"/>
              </a:cxn>
              <a:cxn ang="T91">
                <a:pos x="T14" y="T15"/>
              </a:cxn>
              <a:cxn ang="T92">
                <a:pos x="T16" y="T17"/>
              </a:cxn>
              <a:cxn ang="T93">
                <a:pos x="T18" y="T19"/>
              </a:cxn>
              <a:cxn ang="T94">
                <a:pos x="T20" y="T21"/>
              </a:cxn>
              <a:cxn ang="T95">
                <a:pos x="T22" y="T23"/>
              </a:cxn>
              <a:cxn ang="T96">
                <a:pos x="T24" y="T25"/>
              </a:cxn>
              <a:cxn ang="T97">
                <a:pos x="T26" y="T27"/>
              </a:cxn>
              <a:cxn ang="T98">
                <a:pos x="T28" y="T29"/>
              </a:cxn>
              <a:cxn ang="T99">
                <a:pos x="T30" y="T31"/>
              </a:cxn>
              <a:cxn ang="T100">
                <a:pos x="T32" y="T33"/>
              </a:cxn>
              <a:cxn ang="T101">
                <a:pos x="T34" y="T35"/>
              </a:cxn>
              <a:cxn ang="T102">
                <a:pos x="T36" y="T37"/>
              </a:cxn>
              <a:cxn ang="T103">
                <a:pos x="T38" y="T39"/>
              </a:cxn>
              <a:cxn ang="T104">
                <a:pos x="T40" y="T41"/>
              </a:cxn>
              <a:cxn ang="T105">
                <a:pos x="T42" y="T43"/>
              </a:cxn>
              <a:cxn ang="T106">
                <a:pos x="T44" y="T45"/>
              </a:cxn>
              <a:cxn ang="T107">
                <a:pos x="T46" y="T47"/>
              </a:cxn>
              <a:cxn ang="T108">
                <a:pos x="T48" y="T49"/>
              </a:cxn>
              <a:cxn ang="T109">
                <a:pos x="T50" y="T51"/>
              </a:cxn>
              <a:cxn ang="T110">
                <a:pos x="T52" y="T53"/>
              </a:cxn>
              <a:cxn ang="T111">
                <a:pos x="T54" y="T55"/>
              </a:cxn>
              <a:cxn ang="T112">
                <a:pos x="T56" y="T57"/>
              </a:cxn>
              <a:cxn ang="T113">
                <a:pos x="T58" y="T59"/>
              </a:cxn>
              <a:cxn ang="T114">
                <a:pos x="T60" y="T61"/>
              </a:cxn>
              <a:cxn ang="T115">
                <a:pos x="T62" y="T63"/>
              </a:cxn>
              <a:cxn ang="T116">
                <a:pos x="T64" y="T65"/>
              </a:cxn>
              <a:cxn ang="T117">
                <a:pos x="T66" y="T67"/>
              </a:cxn>
              <a:cxn ang="T118">
                <a:pos x="T68" y="T69"/>
              </a:cxn>
              <a:cxn ang="T119">
                <a:pos x="T70" y="T71"/>
              </a:cxn>
              <a:cxn ang="T120">
                <a:pos x="T72" y="T73"/>
              </a:cxn>
              <a:cxn ang="T121">
                <a:pos x="T74" y="T75"/>
              </a:cxn>
              <a:cxn ang="T122">
                <a:pos x="T76" y="T77"/>
              </a:cxn>
              <a:cxn ang="T123">
                <a:pos x="T78" y="T79"/>
              </a:cxn>
              <a:cxn ang="T124">
                <a:pos x="T80" y="T81"/>
              </a:cxn>
              <a:cxn ang="T125">
                <a:pos x="T82" y="T83"/>
              </a:cxn>
            </a:cxnLst>
            <a:rect l="0" t="0" r="r" b="b"/>
            <a:pathLst>
              <a:path w="602" h="602">
                <a:moveTo>
                  <a:pt x="304" y="601"/>
                </a:moveTo>
                <a:lnTo>
                  <a:pt x="304" y="601"/>
                </a:lnTo>
                <a:cubicBezTo>
                  <a:pt x="135" y="601"/>
                  <a:pt x="0" y="467"/>
                  <a:pt x="0" y="297"/>
                </a:cubicBezTo>
                <a:cubicBezTo>
                  <a:pt x="0" y="135"/>
                  <a:pt x="135" y="0"/>
                  <a:pt x="304" y="0"/>
                </a:cubicBezTo>
                <a:cubicBezTo>
                  <a:pt x="467" y="0"/>
                  <a:pt x="601" y="135"/>
                  <a:pt x="601" y="297"/>
                </a:cubicBezTo>
                <a:cubicBezTo>
                  <a:pt x="601" y="467"/>
                  <a:pt x="467" y="601"/>
                  <a:pt x="304" y="601"/>
                </a:cubicBezTo>
                <a:close/>
                <a:moveTo>
                  <a:pt x="304" y="57"/>
                </a:moveTo>
                <a:lnTo>
                  <a:pt x="304" y="57"/>
                </a:lnTo>
                <a:cubicBezTo>
                  <a:pt x="170" y="57"/>
                  <a:pt x="57" y="163"/>
                  <a:pt x="57" y="297"/>
                </a:cubicBezTo>
                <a:cubicBezTo>
                  <a:pt x="57" y="431"/>
                  <a:pt x="170" y="544"/>
                  <a:pt x="304" y="544"/>
                </a:cubicBezTo>
                <a:cubicBezTo>
                  <a:pt x="439" y="544"/>
                  <a:pt x="544" y="431"/>
                  <a:pt x="544" y="297"/>
                </a:cubicBezTo>
                <a:cubicBezTo>
                  <a:pt x="544" y="163"/>
                  <a:pt x="439" y="57"/>
                  <a:pt x="304" y="57"/>
                </a:cubicBezTo>
                <a:close/>
                <a:moveTo>
                  <a:pt x="403" y="431"/>
                </a:moveTo>
                <a:lnTo>
                  <a:pt x="403" y="431"/>
                </a:lnTo>
                <a:cubicBezTo>
                  <a:pt x="396" y="431"/>
                  <a:pt x="389" y="431"/>
                  <a:pt x="389" y="424"/>
                </a:cubicBezTo>
                <a:cubicBezTo>
                  <a:pt x="304" y="340"/>
                  <a:pt x="304" y="340"/>
                  <a:pt x="304" y="340"/>
                </a:cubicBezTo>
                <a:cubicBezTo>
                  <a:pt x="219" y="424"/>
                  <a:pt x="219" y="424"/>
                  <a:pt x="219" y="424"/>
                </a:cubicBezTo>
                <a:cubicBezTo>
                  <a:pt x="212" y="431"/>
                  <a:pt x="205" y="431"/>
                  <a:pt x="198" y="431"/>
                </a:cubicBezTo>
                <a:cubicBezTo>
                  <a:pt x="184" y="431"/>
                  <a:pt x="170" y="417"/>
                  <a:pt x="170" y="403"/>
                </a:cubicBezTo>
                <a:cubicBezTo>
                  <a:pt x="170" y="396"/>
                  <a:pt x="170" y="389"/>
                  <a:pt x="177" y="382"/>
                </a:cubicBezTo>
                <a:cubicBezTo>
                  <a:pt x="262" y="297"/>
                  <a:pt x="262" y="297"/>
                  <a:pt x="262" y="297"/>
                </a:cubicBezTo>
                <a:cubicBezTo>
                  <a:pt x="177" y="212"/>
                  <a:pt x="177" y="212"/>
                  <a:pt x="177" y="212"/>
                </a:cubicBezTo>
                <a:cubicBezTo>
                  <a:pt x="170" y="212"/>
                  <a:pt x="170" y="205"/>
                  <a:pt x="170" y="198"/>
                </a:cubicBezTo>
                <a:cubicBezTo>
                  <a:pt x="170" y="177"/>
                  <a:pt x="184" y="170"/>
                  <a:pt x="198" y="170"/>
                </a:cubicBezTo>
                <a:cubicBezTo>
                  <a:pt x="205" y="170"/>
                  <a:pt x="212" y="170"/>
                  <a:pt x="219" y="177"/>
                </a:cubicBezTo>
                <a:cubicBezTo>
                  <a:pt x="304" y="262"/>
                  <a:pt x="304" y="262"/>
                  <a:pt x="304" y="262"/>
                </a:cubicBezTo>
                <a:cubicBezTo>
                  <a:pt x="389" y="177"/>
                  <a:pt x="389" y="177"/>
                  <a:pt x="389" y="177"/>
                </a:cubicBezTo>
                <a:cubicBezTo>
                  <a:pt x="389" y="170"/>
                  <a:pt x="396" y="170"/>
                  <a:pt x="403" y="170"/>
                </a:cubicBezTo>
                <a:cubicBezTo>
                  <a:pt x="424" y="170"/>
                  <a:pt x="431" y="177"/>
                  <a:pt x="431" y="198"/>
                </a:cubicBezTo>
                <a:cubicBezTo>
                  <a:pt x="431" y="205"/>
                  <a:pt x="431" y="212"/>
                  <a:pt x="424" y="212"/>
                </a:cubicBezTo>
                <a:cubicBezTo>
                  <a:pt x="340" y="297"/>
                  <a:pt x="340" y="297"/>
                  <a:pt x="340" y="297"/>
                </a:cubicBezTo>
                <a:cubicBezTo>
                  <a:pt x="424" y="382"/>
                  <a:pt x="424" y="382"/>
                  <a:pt x="424" y="382"/>
                </a:cubicBezTo>
                <a:cubicBezTo>
                  <a:pt x="431" y="389"/>
                  <a:pt x="431" y="396"/>
                  <a:pt x="431" y="403"/>
                </a:cubicBezTo>
                <a:cubicBezTo>
                  <a:pt x="431" y="417"/>
                  <a:pt x="424" y="431"/>
                  <a:pt x="403" y="431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38" name="Freeform 119"/>
          <p:cNvSpPr>
            <a:spLocks noChangeArrowheads="1"/>
          </p:cNvSpPr>
          <p:nvPr/>
        </p:nvSpPr>
        <p:spPr bwMode="auto">
          <a:xfrm>
            <a:off x="539552" y="2625596"/>
            <a:ext cx="108000" cy="108000"/>
          </a:xfrm>
          <a:custGeom>
            <a:avLst/>
            <a:gdLst>
              <a:gd name="T0" fmla="*/ 39339251 w 609"/>
              <a:gd name="T1" fmla="*/ 78441997 h 602"/>
              <a:gd name="T2" fmla="*/ 39339251 w 609"/>
              <a:gd name="T3" fmla="*/ 78441997 h 602"/>
              <a:gd name="T4" fmla="*/ 0 w 609"/>
              <a:gd name="T5" fmla="*/ 38763987 h 602"/>
              <a:gd name="T6" fmla="*/ 39339251 w 609"/>
              <a:gd name="T7" fmla="*/ 0 h 602"/>
              <a:gd name="T8" fmla="*/ 78678142 w 609"/>
              <a:gd name="T9" fmla="*/ 38763987 h 602"/>
              <a:gd name="T10" fmla="*/ 39339251 w 609"/>
              <a:gd name="T11" fmla="*/ 78441997 h 602"/>
              <a:gd name="T12" fmla="*/ 39339251 w 609"/>
              <a:gd name="T13" fmla="*/ 7439717 h 602"/>
              <a:gd name="T14" fmla="*/ 39339251 w 609"/>
              <a:gd name="T15" fmla="*/ 7439717 h 602"/>
              <a:gd name="T16" fmla="*/ 7376244 w 609"/>
              <a:gd name="T17" fmla="*/ 38763987 h 602"/>
              <a:gd name="T18" fmla="*/ 39339251 w 609"/>
              <a:gd name="T19" fmla="*/ 71002280 h 602"/>
              <a:gd name="T20" fmla="*/ 71302258 w 609"/>
              <a:gd name="T21" fmla="*/ 38763987 h 602"/>
              <a:gd name="T22" fmla="*/ 39339251 w 609"/>
              <a:gd name="T23" fmla="*/ 7439717 h 602"/>
              <a:gd name="T24" fmla="*/ 54867675 w 609"/>
              <a:gd name="T25" fmla="*/ 42418636 h 602"/>
              <a:gd name="T26" fmla="*/ 54867675 w 609"/>
              <a:gd name="T27" fmla="*/ 42418636 h 602"/>
              <a:gd name="T28" fmla="*/ 47620933 w 609"/>
              <a:gd name="T29" fmla="*/ 42418636 h 602"/>
              <a:gd name="T30" fmla="*/ 42962442 w 609"/>
              <a:gd name="T31" fmla="*/ 42418636 h 602"/>
              <a:gd name="T32" fmla="*/ 35715700 w 609"/>
              <a:gd name="T33" fmla="*/ 42418636 h 602"/>
              <a:gd name="T34" fmla="*/ 31057209 w 609"/>
              <a:gd name="T35" fmla="*/ 42418636 h 602"/>
              <a:gd name="T36" fmla="*/ 23810467 w 609"/>
              <a:gd name="T37" fmla="*/ 42418636 h 602"/>
              <a:gd name="T38" fmla="*/ 20187276 w 609"/>
              <a:gd name="T39" fmla="*/ 38763987 h 602"/>
              <a:gd name="T40" fmla="*/ 23810467 w 609"/>
              <a:gd name="T41" fmla="*/ 35109700 h 602"/>
              <a:gd name="T42" fmla="*/ 31963007 w 609"/>
              <a:gd name="T43" fmla="*/ 35109700 h 602"/>
              <a:gd name="T44" fmla="*/ 35715700 w 609"/>
              <a:gd name="T45" fmla="*/ 35109700 h 602"/>
              <a:gd name="T46" fmla="*/ 42962442 w 609"/>
              <a:gd name="T47" fmla="*/ 35109700 h 602"/>
              <a:gd name="T48" fmla="*/ 47620933 w 609"/>
              <a:gd name="T49" fmla="*/ 35109700 h 602"/>
              <a:gd name="T50" fmla="*/ 54867675 w 609"/>
              <a:gd name="T51" fmla="*/ 35109700 h 602"/>
              <a:gd name="T52" fmla="*/ 58491226 w 609"/>
              <a:gd name="T53" fmla="*/ 38763987 h 602"/>
              <a:gd name="T54" fmla="*/ 54867675 w 609"/>
              <a:gd name="T55" fmla="*/ 42418636 h 602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0" t="0" r="r" b="b"/>
            <a:pathLst>
              <a:path w="609" h="602">
                <a:moveTo>
                  <a:pt x="304" y="601"/>
                </a:moveTo>
                <a:lnTo>
                  <a:pt x="304" y="601"/>
                </a:lnTo>
                <a:cubicBezTo>
                  <a:pt x="134" y="601"/>
                  <a:pt x="0" y="467"/>
                  <a:pt x="0" y="297"/>
                </a:cubicBezTo>
                <a:cubicBezTo>
                  <a:pt x="0" y="135"/>
                  <a:pt x="134" y="0"/>
                  <a:pt x="304" y="0"/>
                </a:cubicBezTo>
                <a:cubicBezTo>
                  <a:pt x="474" y="0"/>
                  <a:pt x="608" y="135"/>
                  <a:pt x="608" y="297"/>
                </a:cubicBezTo>
                <a:cubicBezTo>
                  <a:pt x="608" y="467"/>
                  <a:pt x="474" y="601"/>
                  <a:pt x="304" y="601"/>
                </a:cubicBezTo>
                <a:close/>
                <a:moveTo>
                  <a:pt x="304" y="57"/>
                </a:moveTo>
                <a:lnTo>
                  <a:pt x="304" y="57"/>
                </a:lnTo>
                <a:cubicBezTo>
                  <a:pt x="170" y="57"/>
                  <a:pt x="57" y="163"/>
                  <a:pt x="57" y="297"/>
                </a:cubicBezTo>
                <a:cubicBezTo>
                  <a:pt x="57" y="431"/>
                  <a:pt x="170" y="544"/>
                  <a:pt x="304" y="544"/>
                </a:cubicBezTo>
                <a:cubicBezTo>
                  <a:pt x="438" y="544"/>
                  <a:pt x="551" y="431"/>
                  <a:pt x="551" y="297"/>
                </a:cubicBezTo>
                <a:cubicBezTo>
                  <a:pt x="551" y="163"/>
                  <a:pt x="438" y="57"/>
                  <a:pt x="304" y="57"/>
                </a:cubicBezTo>
                <a:close/>
                <a:moveTo>
                  <a:pt x="424" y="325"/>
                </a:moveTo>
                <a:lnTo>
                  <a:pt x="424" y="325"/>
                </a:lnTo>
                <a:cubicBezTo>
                  <a:pt x="368" y="325"/>
                  <a:pt x="368" y="325"/>
                  <a:pt x="368" y="325"/>
                </a:cubicBezTo>
                <a:cubicBezTo>
                  <a:pt x="332" y="325"/>
                  <a:pt x="332" y="325"/>
                  <a:pt x="332" y="325"/>
                </a:cubicBezTo>
                <a:cubicBezTo>
                  <a:pt x="276" y="325"/>
                  <a:pt x="276" y="325"/>
                  <a:pt x="276" y="325"/>
                </a:cubicBezTo>
                <a:cubicBezTo>
                  <a:pt x="240" y="325"/>
                  <a:pt x="240" y="325"/>
                  <a:pt x="240" y="325"/>
                </a:cubicBezTo>
                <a:cubicBezTo>
                  <a:pt x="184" y="325"/>
                  <a:pt x="184" y="325"/>
                  <a:pt x="184" y="325"/>
                </a:cubicBezTo>
                <a:cubicBezTo>
                  <a:pt x="163" y="325"/>
                  <a:pt x="156" y="318"/>
                  <a:pt x="156" y="297"/>
                </a:cubicBezTo>
                <a:cubicBezTo>
                  <a:pt x="156" y="283"/>
                  <a:pt x="163" y="269"/>
                  <a:pt x="184" y="269"/>
                </a:cubicBezTo>
                <a:cubicBezTo>
                  <a:pt x="247" y="269"/>
                  <a:pt x="247" y="269"/>
                  <a:pt x="247" y="269"/>
                </a:cubicBezTo>
                <a:cubicBezTo>
                  <a:pt x="276" y="269"/>
                  <a:pt x="276" y="269"/>
                  <a:pt x="276" y="269"/>
                </a:cubicBezTo>
                <a:cubicBezTo>
                  <a:pt x="332" y="269"/>
                  <a:pt x="332" y="269"/>
                  <a:pt x="332" y="269"/>
                </a:cubicBezTo>
                <a:cubicBezTo>
                  <a:pt x="368" y="269"/>
                  <a:pt x="368" y="269"/>
                  <a:pt x="368" y="269"/>
                </a:cubicBezTo>
                <a:cubicBezTo>
                  <a:pt x="424" y="269"/>
                  <a:pt x="424" y="269"/>
                  <a:pt x="424" y="269"/>
                </a:cubicBezTo>
                <a:cubicBezTo>
                  <a:pt x="445" y="269"/>
                  <a:pt x="452" y="283"/>
                  <a:pt x="452" y="297"/>
                </a:cubicBezTo>
                <a:cubicBezTo>
                  <a:pt x="452" y="318"/>
                  <a:pt x="445" y="325"/>
                  <a:pt x="424" y="325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39" name="Freeform 120"/>
          <p:cNvSpPr>
            <a:spLocks noChangeArrowheads="1"/>
          </p:cNvSpPr>
          <p:nvPr/>
        </p:nvSpPr>
        <p:spPr bwMode="auto">
          <a:xfrm>
            <a:off x="251520" y="2623230"/>
            <a:ext cx="108000" cy="108000"/>
          </a:xfrm>
          <a:custGeom>
            <a:avLst/>
            <a:gdLst>
              <a:gd name="T0" fmla="*/ 39678193 w 602"/>
              <a:gd name="T1" fmla="*/ 78441997 h 602"/>
              <a:gd name="T2" fmla="*/ 39678193 w 602"/>
              <a:gd name="T3" fmla="*/ 78441997 h 602"/>
              <a:gd name="T4" fmla="*/ 0 w 602"/>
              <a:gd name="T5" fmla="*/ 38763987 h 602"/>
              <a:gd name="T6" fmla="*/ 39678193 w 602"/>
              <a:gd name="T7" fmla="*/ 0 h 602"/>
              <a:gd name="T8" fmla="*/ 78442719 w 602"/>
              <a:gd name="T9" fmla="*/ 38763987 h 602"/>
              <a:gd name="T10" fmla="*/ 39678193 w 602"/>
              <a:gd name="T11" fmla="*/ 78441997 h 602"/>
              <a:gd name="T12" fmla="*/ 39678193 w 602"/>
              <a:gd name="T13" fmla="*/ 7439717 h 602"/>
              <a:gd name="T14" fmla="*/ 39678193 w 602"/>
              <a:gd name="T15" fmla="*/ 7439717 h 602"/>
              <a:gd name="T16" fmla="*/ 7439751 w 602"/>
              <a:gd name="T17" fmla="*/ 38763987 h 602"/>
              <a:gd name="T18" fmla="*/ 39678193 w 602"/>
              <a:gd name="T19" fmla="*/ 71002280 h 602"/>
              <a:gd name="T20" fmla="*/ 71002968 w 602"/>
              <a:gd name="T21" fmla="*/ 38763987 h 602"/>
              <a:gd name="T22" fmla="*/ 39678193 w 602"/>
              <a:gd name="T23" fmla="*/ 7439717 h 602"/>
              <a:gd name="T24" fmla="*/ 55340580 w 602"/>
              <a:gd name="T25" fmla="*/ 42418636 h 602"/>
              <a:gd name="T26" fmla="*/ 55340580 w 602"/>
              <a:gd name="T27" fmla="*/ 42418636 h 602"/>
              <a:gd name="T28" fmla="*/ 43332858 w 602"/>
              <a:gd name="T29" fmla="*/ 42418636 h 602"/>
              <a:gd name="T30" fmla="*/ 43332858 w 602"/>
              <a:gd name="T31" fmla="*/ 55339965 h 602"/>
              <a:gd name="T32" fmla="*/ 39678193 w 602"/>
              <a:gd name="T33" fmla="*/ 59125033 h 602"/>
              <a:gd name="T34" fmla="*/ 36023527 w 602"/>
              <a:gd name="T35" fmla="*/ 55339965 h 602"/>
              <a:gd name="T36" fmla="*/ 36023527 w 602"/>
              <a:gd name="T37" fmla="*/ 42418636 h 602"/>
              <a:gd name="T38" fmla="*/ 23102139 w 602"/>
              <a:gd name="T39" fmla="*/ 42418636 h 602"/>
              <a:gd name="T40" fmla="*/ 19317053 w 602"/>
              <a:gd name="T41" fmla="*/ 38763987 h 602"/>
              <a:gd name="T42" fmla="*/ 23102139 w 602"/>
              <a:gd name="T43" fmla="*/ 35109700 h 602"/>
              <a:gd name="T44" fmla="*/ 36023527 w 602"/>
              <a:gd name="T45" fmla="*/ 35109700 h 602"/>
              <a:gd name="T46" fmla="*/ 36023527 w 602"/>
              <a:gd name="T47" fmla="*/ 23102033 h 602"/>
              <a:gd name="T48" fmla="*/ 39678193 w 602"/>
              <a:gd name="T49" fmla="*/ 19447384 h 602"/>
              <a:gd name="T50" fmla="*/ 43332858 w 602"/>
              <a:gd name="T51" fmla="*/ 23102033 h 602"/>
              <a:gd name="T52" fmla="*/ 43332858 w 602"/>
              <a:gd name="T53" fmla="*/ 35109700 h 602"/>
              <a:gd name="T54" fmla="*/ 55340580 w 602"/>
              <a:gd name="T55" fmla="*/ 35109700 h 602"/>
              <a:gd name="T56" fmla="*/ 58995246 w 602"/>
              <a:gd name="T57" fmla="*/ 38763987 h 602"/>
              <a:gd name="T58" fmla="*/ 55340580 w 602"/>
              <a:gd name="T59" fmla="*/ 42418636 h 602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</a:gdLst>
            <a:ahLst/>
            <a:cxnLst>
              <a:cxn ang="T60">
                <a:pos x="T0" y="T1"/>
              </a:cxn>
              <a:cxn ang="T61">
                <a:pos x="T2" y="T3"/>
              </a:cxn>
              <a:cxn ang="T62">
                <a:pos x="T4" y="T5"/>
              </a:cxn>
              <a:cxn ang="T63">
                <a:pos x="T6" y="T7"/>
              </a:cxn>
              <a:cxn ang="T64">
                <a:pos x="T8" y="T9"/>
              </a:cxn>
              <a:cxn ang="T65">
                <a:pos x="T10" y="T11"/>
              </a:cxn>
              <a:cxn ang="T66">
                <a:pos x="T12" y="T13"/>
              </a:cxn>
              <a:cxn ang="T67">
                <a:pos x="T14" y="T15"/>
              </a:cxn>
              <a:cxn ang="T68">
                <a:pos x="T16" y="T17"/>
              </a:cxn>
              <a:cxn ang="T69">
                <a:pos x="T18" y="T19"/>
              </a:cxn>
              <a:cxn ang="T70">
                <a:pos x="T20" y="T21"/>
              </a:cxn>
              <a:cxn ang="T71">
                <a:pos x="T22" y="T23"/>
              </a:cxn>
              <a:cxn ang="T72">
                <a:pos x="T24" y="T25"/>
              </a:cxn>
              <a:cxn ang="T73">
                <a:pos x="T26" y="T27"/>
              </a:cxn>
              <a:cxn ang="T74">
                <a:pos x="T28" y="T29"/>
              </a:cxn>
              <a:cxn ang="T75">
                <a:pos x="T30" y="T31"/>
              </a:cxn>
              <a:cxn ang="T76">
                <a:pos x="T32" y="T33"/>
              </a:cxn>
              <a:cxn ang="T77">
                <a:pos x="T34" y="T35"/>
              </a:cxn>
              <a:cxn ang="T78">
                <a:pos x="T36" y="T37"/>
              </a:cxn>
              <a:cxn ang="T79">
                <a:pos x="T38" y="T39"/>
              </a:cxn>
              <a:cxn ang="T80">
                <a:pos x="T40" y="T41"/>
              </a:cxn>
              <a:cxn ang="T81">
                <a:pos x="T42" y="T43"/>
              </a:cxn>
              <a:cxn ang="T82">
                <a:pos x="T44" y="T45"/>
              </a:cxn>
              <a:cxn ang="T83">
                <a:pos x="T46" y="T47"/>
              </a:cxn>
              <a:cxn ang="T84">
                <a:pos x="T48" y="T49"/>
              </a:cxn>
              <a:cxn ang="T85">
                <a:pos x="T50" y="T51"/>
              </a:cxn>
              <a:cxn ang="T86">
                <a:pos x="T52" y="T53"/>
              </a:cxn>
              <a:cxn ang="T87">
                <a:pos x="T54" y="T55"/>
              </a:cxn>
              <a:cxn ang="T88">
                <a:pos x="T56" y="T57"/>
              </a:cxn>
              <a:cxn ang="T89">
                <a:pos x="T58" y="T59"/>
              </a:cxn>
            </a:cxnLst>
            <a:rect l="0" t="0" r="r" b="b"/>
            <a:pathLst>
              <a:path w="602" h="602">
                <a:moveTo>
                  <a:pt x="304" y="601"/>
                </a:moveTo>
                <a:lnTo>
                  <a:pt x="304" y="601"/>
                </a:lnTo>
                <a:cubicBezTo>
                  <a:pt x="134" y="601"/>
                  <a:pt x="0" y="467"/>
                  <a:pt x="0" y="297"/>
                </a:cubicBezTo>
                <a:cubicBezTo>
                  <a:pt x="0" y="135"/>
                  <a:pt x="134" y="0"/>
                  <a:pt x="304" y="0"/>
                </a:cubicBezTo>
                <a:cubicBezTo>
                  <a:pt x="467" y="0"/>
                  <a:pt x="601" y="135"/>
                  <a:pt x="601" y="297"/>
                </a:cubicBezTo>
                <a:cubicBezTo>
                  <a:pt x="601" y="467"/>
                  <a:pt x="467" y="601"/>
                  <a:pt x="304" y="601"/>
                </a:cubicBezTo>
                <a:close/>
                <a:moveTo>
                  <a:pt x="304" y="57"/>
                </a:moveTo>
                <a:lnTo>
                  <a:pt x="304" y="57"/>
                </a:lnTo>
                <a:cubicBezTo>
                  <a:pt x="170" y="57"/>
                  <a:pt x="57" y="163"/>
                  <a:pt x="57" y="297"/>
                </a:cubicBezTo>
                <a:cubicBezTo>
                  <a:pt x="57" y="431"/>
                  <a:pt x="170" y="544"/>
                  <a:pt x="304" y="544"/>
                </a:cubicBezTo>
                <a:cubicBezTo>
                  <a:pt x="438" y="544"/>
                  <a:pt x="544" y="431"/>
                  <a:pt x="544" y="297"/>
                </a:cubicBezTo>
                <a:cubicBezTo>
                  <a:pt x="544" y="163"/>
                  <a:pt x="438" y="57"/>
                  <a:pt x="304" y="57"/>
                </a:cubicBezTo>
                <a:close/>
                <a:moveTo>
                  <a:pt x="424" y="325"/>
                </a:moveTo>
                <a:lnTo>
                  <a:pt x="424" y="325"/>
                </a:lnTo>
                <a:cubicBezTo>
                  <a:pt x="332" y="325"/>
                  <a:pt x="332" y="325"/>
                  <a:pt x="332" y="325"/>
                </a:cubicBezTo>
                <a:cubicBezTo>
                  <a:pt x="332" y="424"/>
                  <a:pt x="332" y="424"/>
                  <a:pt x="332" y="424"/>
                </a:cubicBezTo>
                <a:cubicBezTo>
                  <a:pt x="332" y="438"/>
                  <a:pt x="318" y="453"/>
                  <a:pt x="304" y="453"/>
                </a:cubicBezTo>
                <a:cubicBezTo>
                  <a:pt x="283" y="453"/>
                  <a:pt x="276" y="438"/>
                  <a:pt x="276" y="424"/>
                </a:cubicBezTo>
                <a:cubicBezTo>
                  <a:pt x="276" y="325"/>
                  <a:pt x="276" y="325"/>
                  <a:pt x="276" y="325"/>
                </a:cubicBezTo>
                <a:cubicBezTo>
                  <a:pt x="177" y="325"/>
                  <a:pt x="177" y="325"/>
                  <a:pt x="177" y="325"/>
                </a:cubicBezTo>
                <a:cubicBezTo>
                  <a:pt x="163" y="325"/>
                  <a:pt x="148" y="318"/>
                  <a:pt x="148" y="297"/>
                </a:cubicBezTo>
                <a:cubicBezTo>
                  <a:pt x="148" y="283"/>
                  <a:pt x="163" y="269"/>
                  <a:pt x="177" y="269"/>
                </a:cubicBezTo>
                <a:cubicBezTo>
                  <a:pt x="276" y="269"/>
                  <a:pt x="276" y="269"/>
                  <a:pt x="276" y="269"/>
                </a:cubicBezTo>
                <a:cubicBezTo>
                  <a:pt x="276" y="177"/>
                  <a:pt x="276" y="177"/>
                  <a:pt x="276" y="177"/>
                </a:cubicBezTo>
                <a:cubicBezTo>
                  <a:pt x="276" y="163"/>
                  <a:pt x="283" y="149"/>
                  <a:pt x="304" y="149"/>
                </a:cubicBezTo>
                <a:cubicBezTo>
                  <a:pt x="318" y="149"/>
                  <a:pt x="332" y="163"/>
                  <a:pt x="332" y="177"/>
                </a:cubicBezTo>
                <a:cubicBezTo>
                  <a:pt x="332" y="269"/>
                  <a:pt x="332" y="269"/>
                  <a:pt x="332" y="269"/>
                </a:cubicBezTo>
                <a:cubicBezTo>
                  <a:pt x="424" y="269"/>
                  <a:pt x="424" y="269"/>
                  <a:pt x="424" y="269"/>
                </a:cubicBezTo>
                <a:cubicBezTo>
                  <a:pt x="438" y="269"/>
                  <a:pt x="452" y="283"/>
                  <a:pt x="452" y="297"/>
                </a:cubicBezTo>
                <a:cubicBezTo>
                  <a:pt x="452" y="318"/>
                  <a:pt x="438" y="325"/>
                  <a:pt x="424" y="325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wrap="none" anchor="ctr"/>
          <a:lstStyle/>
          <a:p>
            <a:endParaRPr lang="en-US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147" name="Rectangle 146"/>
          <p:cNvSpPr/>
          <p:nvPr/>
        </p:nvSpPr>
        <p:spPr>
          <a:xfrm>
            <a:off x="2814440" y="1302686"/>
            <a:ext cx="3413744" cy="952607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rtlCol="0" anchor="t" anchorCtr="0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Transformation  Specification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8" name="Rectangle 147"/>
          <p:cNvSpPr/>
          <p:nvPr/>
        </p:nvSpPr>
        <p:spPr>
          <a:xfrm>
            <a:off x="2900181" y="1507709"/>
            <a:ext cx="3240360" cy="66216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prstDash val="sysDot"/>
          </a:ln>
        </p:spPr>
        <p:txBody>
          <a:bodyPr wrap="square" lIns="0" tIns="36000" rIns="0" bIns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7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  <a:defRPr/>
            </a:pPr>
            <a:r>
              <a:rPr kumimoji="0" lang="en-US" sz="7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4292F"/>
                </a:solidFill>
                <a:effectLst/>
                <a:uLnTx/>
                <a:uFillTx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   class 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24292F"/>
                </a:solidFill>
                <a:effectLst/>
                <a:uLnTx/>
                <a:uFillTx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StateAspect {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7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  <a:defRPr/>
            </a:pPr>
            <a:r>
              <a:rPr kumimoji="0" lang="en-US" sz="7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4292F"/>
                </a:solidFill>
                <a:effectLst/>
                <a:uLnTx/>
                <a:uFillTx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	</a:t>
            </a:r>
            <a:r>
              <a:rPr kumimoji="0" lang="en-US" sz="7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66FF"/>
                </a:solidFill>
                <a:effectLst/>
                <a:uLnTx/>
                <a:uFillTx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@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66FF"/>
                </a:solidFill>
                <a:effectLst/>
                <a:uLnTx/>
                <a:uFillTx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Step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0066FF"/>
              </a:solidFill>
              <a:effectLst/>
              <a:uLnTx/>
              <a:uFillTx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7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  <a:defRPr/>
            </a:pPr>
            <a:r>
              <a:rPr kumimoji="0" lang="en-US" sz="7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4292F"/>
                </a:solidFill>
                <a:effectLst/>
                <a:uLnTx/>
                <a:uFillTx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	def 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24292F"/>
                </a:solidFill>
                <a:effectLst/>
                <a:uLnTx/>
                <a:uFillTx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public void step(String </a:t>
            </a:r>
            <a:r>
              <a:rPr kumimoji="0" lang="en-US" sz="7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4292F"/>
                </a:solidFill>
                <a:effectLst/>
                <a:uLnTx/>
                <a:uFillTx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input) 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24292F"/>
                </a:solidFill>
                <a:effectLst/>
                <a:uLnTx/>
                <a:uFillTx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{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7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24292F"/>
                </a:solidFill>
                <a:effectLst/>
                <a:uLnTx/>
                <a:uFillTx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	</a:t>
            </a:r>
            <a:r>
              <a:rPr kumimoji="0" lang="en-US" sz="7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4292F"/>
                </a:solidFill>
                <a:effectLst/>
                <a:uLnTx/>
                <a:uFillTx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// 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24292F"/>
                </a:solidFill>
                <a:effectLst/>
                <a:uLnTx/>
                <a:uFillTx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Get the valid transitions	</a:t>
            </a:r>
          </a:p>
          <a:p>
            <a:pPr marL="0" marR="0" lvl="0" indent="0" algn="l" defTabSz="914400" rtl="0" eaLnBrk="1" fontAlgn="base" latinLnBrk="0" hangingPunct="1">
              <a:lnSpc>
                <a:spcPct val="107000"/>
              </a:lnSpc>
              <a:spcBef>
                <a:spcPct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 	…..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217" name="Rectangle à coins arrondis 216"/>
          <p:cNvSpPr/>
          <p:nvPr/>
        </p:nvSpPr>
        <p:spPr>
          <a:xfrm>
            <a:off x="5975088" y="2880493"/>
            <a:ext cx="2923200" cy="360040"/>
          </a:xfrm>
          <a:prstGeom prst="roundRect">
            <a:avLst>
              <a:gd name="adj" fmla="val 17272"/>
            </a:avLst>
          </a:prstGeom>
          <a:solidFill>
            <a:schemeClr val="bg1">
              <a:lumMod val="85000"/>
            </a:schemeClr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lang="en-US" sz="1350">
              <a:solidFill>
                <a:prstClr val="white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19" name="ZoneTexte 218"/>
          <p:cNvSpPr txBox="1"/>
          <p:nvPr/>
        </p:nvSpPr>
        <p:spPr>
          <a:xfrm>
            <a:off x="6253881" y="2924944"/>
            <a:ext cx="2782615" cy="369332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fr-FR" sz="800" b="1" dirty="0" err="1"/>
              <a:t>Attach</a:t>
            </a:r>
            <a:r>
              <a:rPr lang="fr-FR" sz="800" b="1" dirty="0"/>
              <a:t> </a:t>
            </a:r>
            <a:r>
              <a:rPr lang="fr-FR" sz="800" b="1" dirty="0" smtClean="0"/>
              <a:t>Animations </a:t>
            </a:r>
            <a:r>
              <a:rPr lang="fr-FR" sz="800" b="1" dirty="0" err="1" smtClean="0"/>
              <a:t>Units</a:t>
            </a:r>
            <a:r>
              <a:rPr lang="fr-FR" sz="800" b="1" dirty="0" smtClean="0"/>
              <a:t>  </a:t>
            </a:r>
            <a:r>
              <a:rPr lang="fr-FR" sz="800" b="1" dirty="0"/>
              <a:t>to Transformation </a:t>
            </a:r>
            <a:r>
              <a:rPr lang="fr-FR" sz="800" b="1" dirty="0" err="1"/>
              <a:t>Units</a:t>
            </a:r>
            <a:r>
              <a:rPr lang="fr-FR" sz="800" b="1" dirty="0"/>
              <a:t>. </a:t>
            </a:r>
            <a:br>
              <a:rPr lang="fr-FR" sz="800" b="1" dirty="0"/>
            </a:br>
            <a:endParaRPr lang="fr-FR" sz="800" b="1" dirty="0"/>
          </a:p>
          <a:p>
            <a:pPr algn="ctr"/>
            <a:endParaRPr lang="fr-FR" sz="800" b="1" dirty="0"/>
          </a:p>
        </p:txBody>
      </p:sp>
      <p:sp>
        <p:nvSpPr>
          <p:cNvPr id="220" name="Freeform 117"/>
          <p:cNvSpPr>
            <a:spLocks noChangeArrowheads="1"/>
          </p:cNvSpPr>
          <p:nvPr/>
        </p:nvSpPr>
        <p:spPr bwMode="auto">
          <a:xfrm>
            <a:off x="6156176" y="2955432"/>
            <a:ext cx="108000" cy="108000"/>
          </a:xfrm>
          <a:custGeom>
            <a:avLst/>
            <a:gdLst>
              <a:gd name="T0" fmla="*/ 39678193 w 602"/>
              <a:gd name="T1" fmla="*/ 78441997 h 602"/>
              <a:gd name="T2" fmla="*/ 39678193 w 602"/>
              <a:gd name="T3" fmla="*/ 78441997 h 602"/>
              <a:gd name="T4" fmla="*/ 0 w 602"/>
              <a:gd name="T5" fmla="*/ 38763987 h 602"/>
              <a:gd name="T6" fmla="*/ 39678193 w 602"/>
              <a:gd name="T7" fmla="*/ 0 h 602"/>
              <a:gd name="T8" fmla="*/ 78442719 w 602"/>
              <a:gd name="T9" fmla="*/ 38763987 h 602"/>
              <a:gd name="T10" fmla="*/ 39678193 w 602"/>
              <a:gd name="T11" fmla="*/ 78441997 h 602"/>
              <a:gd name="T12" fmla="*/ 39678193 w 602"/>
              <a:gd name="T13" fmla="*/ 7439717 h 602"/>
              <a:gd name="T14" fmla="*/ 39678193 w 602"/>
              <a:gd name="T15" fmla="*/ 7439717 h 602"/>
              <a:gd name="T16" fmla="*/ 7439751 w 602"/>
              <a:gd name="T17" fmla="*/ 38763987 h 602"/>
              <a:gd name="T18" fmla="*/ 39678193 w 602"/>
              <a:gd name="T19" fmla="*/ 71002280 h 602"/>
              <a:gd name="T20" fmla="*/ 71002968 w 602"/>
              <a:gd name="T21" fmla="*/ 38763987 h 602"/>
              <a:gd name="T22" fmla="*/ 39678193 w 602"/>
              <a:gd name="T23" fmla="*/ 7439717 h 602"/>
              <a:gd name="T24" fmla="*/ 52599581 w 602"/>
              <a:gd name="T25" fmla="*/ 56253627 h 602"/>
              <a:gd name="T26" fmla="*/ 52599581 w 602"/>
              <a:gd name="T27" fmla="*/ 56253627 h 602"/>
              <a:gd name="T28" fmla="*/ 50772248 w 602"/>
              <a:gd name="T29" fmla="*/ 55339965 h 602"/>
              <a:gd name="T30" fmla="*/ 50772248 w 602"/>
              <a:gd name="T31" fmla="*/ 55339965 h 602"/>
              <a:gd name="T32" fmla="*/ 39678193 w 602"/>
              <a:gd name="T33" fmla="*/ 44376380 h 602"/>
              <a:gd name="T34" fmla="*/ 28583776 w 602"/>
              <a:gd name="T35" fmla="*/ 55339965 h 602"/>
              <a:gd name="T36" fmla="*/ 28583776 w 602"/>
              <a:gd name="T37" fmla="*/ 55339965 h 602"/>
              <a:gd name="T38" fmla="*/ 25843138 w 602"/>
              <a:gd name="T39" fmla="*/ 56253627 h 602"/>
              <a:gd name="T40" fmla="*/ 22188473 w 602"/>
              <a:gd name="T41" fmla="*/ 52598978 h 602"/>
              <a:gd name="T42" fmla="*/ 23102139 w 602"/>
              <a:gd name="T43" fmla="*/ 49858353 h 602"/>
              <a:gd name="T44" fmla="*/ 23102139 w 602"/>
              <a:gd name="T45" fmla="*/ 49858353 h 602"/>
              <a:gd name="T46" fmla="*/ 34196195 w 602"/>
              <a:gd name="T47" fmla="*/ 38763987 h 602"/>
              <a:gd name="T48" fmla="*/ 23102139 w 602"/>
              <a:gd name="T49" fmla="*/ 27669982 h 602"/>
              <a:gd name="T50" fmla="*/ 23102139 w 602"/>
              <a:gd name="T51" fmla="*/ 27669982 h 602"/>
              <a:gd name="T52" fmla="*/ 22188473 w 602"/>
              <a:gd name="T53" fmla="*/ 25842658 h 602"/>
              <a:gd name="T54" fmla="*/ 25843138 w 602"/>
              <a:gd name="T55" fmla="*/ 22188371 h 602"/>
              <a:gd name="T56" fmla="*/ 28583776 w 602"/>
              <a:gd name="T57" fmla="*/ 23102033 h 602"/>
              <a:gd name="T58" fmla="*/ 28583776 w 602"/>
              <a:gd name="T59" fmla="*/ 23102033 h 602"/>
              <a:gd name="T60" fmla="*/ 39678193 w 602"/>
              <a:gd name="T61" fmla="*/ 34196037 h 602"/>
              <a:gd name="T62" fmla="*/ 50772248 w 602"/>
              <a:gd name="T63" fmla="*/ 23102033 h 602"/>
              <a:gd name="T64" fmla="*/ 50772248 w 602"/>
              <a:gd name="T65" fmla="*/ 23102033 h 602"/>
              <a:gd name="T66" fmla="*/ 52599581 w 602"/>
              <a:gd name="T67" fmla="*/ 22188371 h 602"/>
              <a:gd name="T68" fmla="*/ 56254247 w 602"/>
              <a:gd name="T69" fmla="*/ 25842658 h 602"/>
              <a:gd name="T70" fmla="*/ 55340580 w 602"/>
              <a:gd name="T71" fmla="*/ 27669982 h 602"/>
              <a:gd name="T72" fmla="*/ 55340580 w 602"/>
              <a:gd name="T73" fmla="*/ 27669982 h 602"/>
              <a:gd name="T74" fmla="*/ 44376945 w 602"/>
              <a:gd name="T75" fmla="*/ 38763987 h 602"/>
              <a:gd name="T76" fmla="*/ 55340580 w 602"/>
              <a:gd name="T77" fmla="*/ 49858353 h 602"/>
              <a:gd name="T78" fmla="*/ 55340580 w 602"/>
              <a:gd name="T79" fmla="*/ 49858353 h 602"/>
              <a:gd name="T80" fmla="*/ 56254247 w 602"/>
              <a:gd name="T81" fmla="*/ 52598978 h 602"/>
              <a:gd name="T82" fmla="*/ 52599581 w 602"/>
              <a:gd name="T83" fmla="*/ 56253627 h 602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</a:gdLst>
            <a:ahLst/>
            <a:cxnLst>
              <a:cxn ang="T84">
                <a:pos x="T0" y="T1"/>
              </a:cxn>
              <a:cxn ang="T85">
                <a:pos x="T2" y="T3"/>
              </a:cxn>
              <a:cxn ang="T86">
                <a:pos x="T4" y="T5"/>
              </a:cxn>
              <a:cxn ang="T87">
                <a:pos x="T6" y="T7"/>
              </a:cxn>
              <a:cxn ang="T88">
                <a:pos x="T8" y="T9"/>
              </a:cxn>
              <a:cxn ang="T89">
                <a:pos x="T10" y="T11"/>
              </a:cxn>
              <a:cxn ang="T90">
                <a:pos x="T12" y="T13"/>
              </a:cxn>
              <a:cxn ang="T91">
                <a:pos x="T14" y="T15"/>
              </a:cxn>
              <a:cxn ang="T92">
                <a:pos x="T16" y="T17"/>
              </a:cxn>
              <a:cxn ang="T93">
                <a:pos x="T18" y="T19"/>
              </a:cxn>
              <a:cxn ang="T94">
                <a:pos x="T20" y="T21"/>
              </a:cxn>
              <a:cxn ang="T95">
                <a:pos x="T22" y="T23"/>
              </a:cxn>
              <a:cxn ang="T96">
                <a:pos x="T24" y="T25"/>
              </a:cxn>
              <a:cxn ang="T97">
                <a:pos x="T26" y="T27"/>
              </a:cxn>
              <a:cxn ang="T98">
                <a:pos x="T28" y="T29"/>
              </a:cxn>
              <a:cxn ang="T99">
                <a:pos x="T30" y="T31"/>
              </a:cxn>
              <a:cxn ang="T100">
                <a:pos x="T32" y="T33"/>
              </a:cxn>
              <a:cxn ang="T101">
                <a:pos x="T34" y="T35"/>
              </a:cxn>
              <a:cxn ang="T102">
                <a:pos x="T36" y="T37"/>
              </a:cxn>
              <a:cxn ang="T103">
                <a:pos x="T38" y="T39"/>
              </a:cxn>
              <a:cxn ang="T104">
                <a:pos x="T40" y="T41"/>
              </a:cxn>
              <a:cxn ang="T105">
                <a:pos x="T42" y="T43"/>
              </a:cxn>
              <a:cxn ang="T106">
                <a:pos x="T44" y="T45"/>
              </a:cxn>
              <a:cxn ang="T107">
                <a:pos x="T46" y="T47"/>
              </a:cxn>
              <a:cxn ang="T108">
                <a:pos x="T48" y="T49"/>
              </a:cxn>
              <a:cxn ang="T109">
                <a:pos x="T50" y="T51"/>
              </a:cxn>
              <a:cxn ang="T110">
                <a:pos x="T52" y="T53"/>
              </a:cxn>
              <a:cxn ang="T111">
                <a:pos x="T54" y="T55"/>
              </a:cxn>
              <a:cxn ang="T112">
                <a:pos x="T56" y="T57"/>
              </a:cxn>
              <a:cxn ang="T113">
                <a:pos x="T58" y="T59"/>
              </a:cxn>
              <a:cxn ang="T114">
                <a:pos x="T60" y="T61"/>
              </a:cxn>
              <a:cxn ang="T115">
                <a:pos x="T62" y="T63"/>
              </a:cxn>
              <a:cxn ang="T116">
                <a:pos x="T64" y="T65"/>
              </a:cxn>
              <a:cxn ang="T117">
                <a:pos x="T66" y="T67"/>
              </a:cxn>
              <a:cxn ang="T118">
                <a:pos x="T68" y="T69"/>
              </a:cxn>
              <a:cxn ang="T119">
                <a:pos x="T70" y="T71"/>
              </a:cxn>
              <a:cxn ang="T120">
                <a:pos x="T72" y="T73"/>
              </a:cxn>
              <a:cxn ang="T121">
                <a:pos x="T74" y="T75"/>
              </a:cxn>
              <a:cxn ang="T122">
                <a:pos x="T76" y="T77"/>
              </a:cxn>
              <a:cxn ang="T123">
                <a:pos x="T78" y="T79"/>
              </a:cxn>
              <a:cxn ang="T124">
                <a:pos x="T80" y="T81"/>
              </a:cxn>
              <a:cxn ang="T125">
                <a:pos x="T82" y="T83"/>
              </a:cxn>
            </a:cxnLst>
            <a:rect l="0" t="0" r="r" b="b"/>
            <a:pathLst>
              <a:path w="602" h="602">
                <a:moveTo>
                  <a:pt x="304" y="601"/>
                </a:moveTo>
                <a:lnTo>
                  <a:pt x="304" y="601"/>
                </a:lnTo>
                <a:cubicBezTo>
                  <a:pt x="135" y="601"/>
                  <a:pt x="0" y="467"/>
                  <a:pt x="0" y="297"/>
                </a:cubicBezTo>
                <a:cubicBezTo>
                  <a:pt x="0" y="135"/>
                  <a:pt x="135" y="0"/>
                  <a:pt x="304" y="0"/>
                </a:cubicBezTo>
                <a:cubicBezTo>
                  <a:pt x="467" y="0"/>
                  <a:pt x="601" y="135"/>
                  <a:pt x="601" y="297"/>
                </a:cubicBezTo>
                <a:cubicBezTo>
                  <a:pt x="601" y="467"/>
                  <a:pt x="467" y="601"/>
                  <a:pt x="304" y="601"/>
                </a:cubicBezTo>
                <a:close/>
                <a:moveTo>
                  <a:pt x="304" y="57"/>
                </a:moveTo>
                <a:lnTo>
                  <a:pt x="304" y="57"/>
                </a:lnTo>
                <a:cubicBezTo>
                  <a:pt x="170" y="57"/>
                  <a:pt x="57" y="163"/>
                  <a:pt x="57" y="297"/>
                </a:cubicBezTo>
                <a:cubicBezTo>
                  <a:pt x="57" y="431"/>
                  <a:pt x="170" y="544"/>
                  <a:pt x="304" y="544"/>
                </a:cubicBezTo>
                <a:cubicBezTo>
                  <a:pt x="439" y="544"/>
                  <a:pt x="544" y="431"/>
                  <a:pt x="544" y="297"/>
                </a:cubicBezTo>
                <a:cubicBezTo>
                  <a:pt x="544" y="163"/>
                  <a:pt x="439" y="57"/>
                  <a:pt x="304" y="57"/>
                </a:cubicBezTo>
                <a:close/>
                <a:moveTo>
                  <a:pt x="403" y="431"/>
                </a:moveTo>
                <a:lnTo>
                  <a:pt x="403" y="431"/>
                </a:lnTo>
                <a:cubicBezTo>
                  <a:pt x="396" y="431"/>
                  <a:pt x="389" y="431"/>
                  <a:pt x="389" y="424"/>
                </a:cubicBezTo>
                <a:cubicBezTo>
                  <a:pt x="304" y="340"/>
                  <a:pt x="304" y="340"/>
                  <a:pt x="304" y="340"/>
                </a:cubicBezTo>
                <a:cubicBezTo>
                  <a:pt x="219" y="424"/>
                  <a:pt x="219" y="424"/>
                  <a:pt x="219" y="424"/>
                </a:cubicBezTo>
                <a:cubicBezTo>
                  <a:pt x="212" y="431"/>
                  <a:pt x="205" y="431"/>
                  <a:pt x="198" y="431"/>
                </a:cubicBezTo>
                <a:cubicBezTo>
                  <a:pt x="184" y="431"/>
                  <a:pt x="170" y="417"/>
                  <a:pt x="170" y="403"/>
                </a:cubicBezTo>
                <a:cubicBezTo>
                  <a:pt x="170" y="396"/>
                  <a:pt x="170" y="389"/>
                  <a:pt x="177" y="382"/>
                </a:cubicBezTo>
                <a:cubicBezTo>
                  <a:pt x="262" y="297"/>
                  <a:pt x="262" y="297"/>
                  <a:pt x="262" y="297"/>
                </a:cubicBezTo>
                <a:cubicBezTo>
                  <a:pt x="177" y="212"/>
                  <a:pt x="177" y="212"/>
                  <a:pt x="177" y="212"/>
                </a:cubicBezTo>
                <a:cubicBezTo>
                  <a:pt x="170" y="212"/>
                  <a:pt x="170" y="205"/>
                  <a:pt x="170" y="198"/>
                </a:cubicBezTo>
                <a:cubicBezTo>
                  <a:pt x="170" y="177"/>
                  <a:pt x="184" y="170"/>
                  <a:pt x="198" y="170"/>
                </a:cubicBezTo>
                <a:cubicBezTo>
                  <a:pt x="205" y="170"/>
                  <a:pt x="212" y="170"/>
                  <a:pt x="219" y="177"/>
                </a:cubicBezTo>
                <a:cubicBezTo>
                  <a:pt x="304" y="262"/>
                  <a:pt x="304" y="262"/>
                  <a:pt x="304" y="262"/>
                </a:cubicBezTo>
                <a:cubicBezTo>
                  <a:pt x="389" y="177"/>
                  <a:pt x="389" y="177"/>
                  <a:pt x="389" y="177"/>
                </a:cubicBezTo>
                <a:cubicBezTo>
                  <a:pt x="389" y="170"/>
                  <a:pt x="396" y="170"/>
                  <a:pt x="403" y="170"/>
                </a:cubicBezTo>
                <a:cubicBezTo>
                  <a:pt x="424" y="170"/>
                  <a:pt x="431" y="177"/>
                  <a:pt x="431" y="198"/>
                </a:cubicBezTo>
                <a:cubicBezTo>
                  <a:pt x="431" y="205"/>
                  <a:pt x="431" y="212"/>
                  <a:pt x="424" y="212"/>
                </a:cubicBezTo>
                <a:cubicBezTo>
                  <a:pt x="340" y="297"/>
                  <a:pt x="340" y="297"/>
                  <a:pt x="340" y="297"/>
                </a:cubicBezTo>
                <a:cubicBezTo>
                  <a:pt x="424" y="382"/>
                  <a:pt x="424" y="382"/>
                  <a:pt x="424" y="382"/>
                </a:cubicBezTo>
                <a:cubicBezTo>
                  <a:pt x="431" y="389"/>
                  <a:pt x="431" y="396"/>
                  <a:pt x="431" y="403"/>
                </a:cubicBezTo>
                <a:cubicBezTo>
                  <a:pt x="431" y="417"/>
                  <a:pt x="424" y="431"/>
                  <a:pt x="403" y="431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221" name="Freeform 119"/>
          <p:cNvSpPr>
            <a:spLocks noChangeArrowheads="1"/>
          </p:cNvSpPr>
          <p:nvPr/>
        </p:nvSpPr>
        <p:spPr bwMode="auto">
          <a:xfrm>
            <a:off x="6300192" y="2956959"/>
            <a:ext cx="108000" cy="108000"/>
          </a:xfrm>
          <a:custGeom>
            <a:avLst/>
            <a:gdLst>
              <a:gd name="T0" fmla="*/ 39339251 w 609"/>
              <a:gd name="T1" fmla="*/ 78441997 h 602"/>
              <a:gd name="T2" fmla="*/ 39339251 w 609"/>
              <a:gd name="T3" fmla="*/ 78441997 h 602"/>
              <a:gd name="T4" fmla="*/ 0 w 609"/>
              <a:gd name="T5" fmla="*/ 38763987 h 602"/>
              <a:gd name="T6" fmla="*/ 39339251 w 609"/>
              <a:gd name="T7" fmla="*/ 0 h 602"/>
              <a:gd name="T8" fmla="*/ 78678142 w 609"/>
              <a:gd name="T9" fmla="*/ 38763987 h 602"/>
              <a:gd name="T10" fmla="*/ 39339251 w 609"/>
              <a:gd name="T11" fmla="*/ 78441997 h 602"/>
              <a:gd name="T12" fmla="*/ 39339251 w 609"/>
              <a:gd name="T13" fmla="*/ 7439717 h 602"/>
              <a:gd name="T14" fmla="*/ 39339251 w 609"/>
              <a:gd name="T15" fmla="*/ 7439717 h 602"/>
              <a:gd name="T16" fmla="*/ 7376244 w 609"/>
              <a:gd name="T17" fmla="*/ 38763987 h 602"/>
              <a:gd name="T18" fmla="*/ 39339251 w 609"/>
              <a:gd name="T19" fmla="*/ 71002280 h 602"/>
              <a:gd name="T20" fmla="*/ 71302258 w 609"/>
              <a:gd name="T21" fmla="*/ 38763987 h 602"/>
              <a:gd name="T22" fmla="*/ 39339251 w 609"/>
              <a:gd name="T23" fmla="*/ 7439717 h 602"/>
              <a:gd name="T24" fmla="*/ 54867675 w 609"/>
              <a:gd name="T25" fmla="*/ 42418636 h 602"/>
              <a:gd name="T26" fmla="*/ 54867675 w 609"/>
              <a:gd name="T27" fmla="*/ 42418636 h 602"/>
              <a:gd name="T28" fmla="*/ 47620933 w 609"/>
              <a:gd name="T29" fmla="*/ 42418636 h 602"/>
              <a:gd name="T30" fmla="*/ 42962442 w 609"/>
              <a:gd name="T31" fmla="*/ 42418636 h 602"/>
              <a:gd name="T32" fmla="*/ 35715700 w 609"/>
              <a:gd name="T33" fmla="*/ 42418636 h 602"/>
              <a:gd name="T34" fmla="*/ 31057209 w 609"/>
              <a:gd name="T35" fmla="*/ 42418636 h 602"/>
              <a:gd name="T36" fmla="*/ 23810467 w 609"/>
              <a:gd name="T37" fmla="*/ 42418636 h 602"/>
              <a:gd name="T38" fmla="*/ 20187276 w 609"/>
              <a:gd name="T39" fmla="*/ 38763987 h 602"/>
              <a:gd name="T40" fmla="*/ 23810467 w 609"/>
              <a:gd name="T41" fmla="*/ 35109700 h 602"/>
              <a:gd name="T42" fmla="*/ 31963007 w 609"/>
              <a:gd name="T43" fmla="*/ 35109700 h 602"/>
              <a:gd name="T44" fmla="*/ 35715700 w 609"/>
              <a:gd name="T45" fmla="*/ 35109700 h 602"/>
              <a:gd name="T46" fmla="*/ 42962442 w 609"/>
              <a:gd name="T47" fmla="*/ 35109700 h 602"/>
              <a:gd name="T48" fmla="*/ 47620933 w 609"/>
              <a:gd name="T49" fmla="*/ 35109700 h 602"/>
              <a:gd name="T50" fmla="*/ 54867675 w 609"/>
              <a:gd name="T51" fmla="*/ 35109700 h 602"/>
              <a:gd name="T52" fmla="*/ 58491226 w 609"/>
              <a:gd name="T53" fmla="*/ 38763987 h 602"/>
              <a:gd name="T54" fmla="*/ 54867675 w 609"/>
              <a:gd name="T55" fmla="*/ 42418636 h 602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0" t="0" r="r" b="b"/>
            <a:pathLst>
              <a:path w="609" h="602">
                <a:moveTo>
                  <a:pt x="304" y="601"/>
                </a:moveTo>
                <a:lnTo>
                  <a:pt x="304" y="601"/>
                </a:lnTo>
                <a:cubicBezTo>
                  <a:pt x="134" y="601"/>
                  <a:pt x="0" y="467"/>
                  <a:pt x="0" y="297"/>
                </a:cubicBezTo>
                <a:cubicBezTo>
                  <a:pt x="0" y="135"/>
                  <a:pt x="134" y="0"/>
                  <a:pt x="304" y="0"/>
                </a:cubicBezTo>
                <a:cubicBezTo>
                  <a:pt x="474" y="0"/>
                  <a:pt x="608" y="135"/>
                  <a:pt x="608" y="297"/>
                </a:cubicBezTo>
                <a:cubicBezTo>
                  <a:pt x="608" y="467"/>
                  <a:pt x="474" y="601"/>
                  <a:pt x="304" y="601"/>
                </a:cubicBezTo>
                <a:close/>
                <a:moveTo>
                  <a:pt x="304" y="57"/>
                </a:moveTo>
                <a:lnTo>
                  <a:pt x="304" y="57"/>
                </a:lnTo>
                <a:cubicBezTo>
                  <a:pt x="170" y="57"/>
                  <a:pt x="57" y="163"/>
                  <a:pt x="57" y="297"/>
                </a:cubicBezTo>
                <a:cubicBezTo>
                  <a:pt x="57" y="431"/>
                  <a:pt x="170" y="544"/>
                  <a:pt x="304" y="544"/>
                </a:cubicBezTo>
                <a:cubicBezTo>
                  <a:pt x="438" y="544"/>
                  <a:pt x="551" y="431"/>
                  <a:pt x="551" y="297"/>
                </a:cubicBezTo>
                <a:cubicBezTo>
                  <a:pt x="551" y="163"/>
                  <a:pt x="438" y="57"/>
                  <a:pt x="304" y="57"/>
                </a:cubicBezTo>
                <a:close/>
                <a:moveTo>
                  <a:pt x="424" y="325"/>
                </a:moveTo>
                <a:lnTo>
                  <a:pt x="424" y="325"/>
                </a:lnTo>
                <a:cubicBezTo>
                  <a:pt x="368" y="325"/>
                  <a:pt x="368" y="325"/>
                  <a:pt x="368" y="325"/>
                </a:cubicBezTo>
                <a:cubicBezTo>
                  <a:pt x="332" y="325"/>
                  <a:pt x="332" y="325"/>
                  <a:pt x="332" y="325"/>
                </a:cubicBezTo>
                <a:cubicBezTo>
                  <a:pt x="276" y="325"/>
                  <a:pt x="276" y="325"/>
                  <a:pt x="276" y="325"/>
                </a:cubicBezTo>
                <a:cubicBezTo>
                  <a:pt x="240" y="325"/>
                  <a:pt x="240" y="325"/>
                  <a:pt x="240" y="325"/>
                </a:cubicBezTo>
                <a:cubicBezTo>
                  <a:pt x="184" y="325"/>
                  <a:pt x="184" y="325"/>
                  <a:pt x="184" y="325"/>
                </a:cubicBezTo>
                <a:cubicBezTo>
                  <a:pt x="163" y="325"/>
                  <a:pt x="156" y="318"/>
                  <a:pt x="156" y="297"/>
                </a:cubicBezTo>
                <a:cubicBezTo>
                  <a:pt x="156" y="283"/>
                  <a:pt x="163" y="269"/>
                  <a:pt x="184" y="269"/>
                </a:cubicBezTo>
                <a:cubicBezTo>
                  <a:pt x="247" y="269"/>
                  <a:pt x="247" y="269"/>
                  <a:pt x="247" y="269"/>
                </a:cubicBezTo>
                <a:cubicBezTo>
                  <a:pt x="276" y="269"/>
                  <a:pt x="276" y="269"/>
                  <a:pt x="276" y="269"/>
                </a:cubicBezTo>
                <a:cubicBezTo>
                  <a:pt x="332" y="269"/>
                  <a:pt x="332" y="269"/>
                  <a:pt x="332" y="269"/>
                </a:cubicBezTo>
                <a:cubicBezTo>
                  <a:pt x="368" y="269"/>
                  <a:pt x="368" y="269"/>
                  <a:pt x="368" y="269"/>
                </a:cubicBezTo>
                <a:cubicBezTo>
                  <a:pt x="424" y="269"/>
                  <a:pt x="424" y="269"/>
                  <a:pt x="424" y="269"/>
                </a:cubicBezTo>
                <a:cubicBezTo>
                  <a:pt x="445" y="269"/>
                  <a:pt x="452" y="283"/>
                  <a:pt x="452" y="297"/>
                </a:cubicBezTo>
                <a:cubicBezTo>
                  <a:pt x="452" y="318"/>
                  <a:pt x="445" y="325"/>
                  <a:pt x="424" y="325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222" name="Freeform 120"/>
          <p:cNvSpPr>
            <a:spLocks noChangeArrowheads="1"/>
          </p:cNvSpPr>
          <p:nvPr/>
        </p:nvSpPr>
        <p:spPr bwMode="auto">
          <a:xfrm>
            <a:off x="6012160" y="2954593"/>
            <a:ext cx="108000" cy="108000"/>
          </a:xfrm>
          <a:custGeom>
            <a:avLst/>
            <a:gdLst>
              <a:gd name="T0" fmla="*/ 39678193 w 602"/>
              <a:gd name="T1" fmla="*/ 78441997 h 602"/>
              <a:gd name="T2" fmla="*/ 39678193 w 602"/>
              <a:gd name="T3" fmla="*/ 78441997 h 602"/>
              <a:gd name="T4" fmla="*/ 0 w 602"/>
              <a:gd name="T5" fmla="*/ 38763987 h 602"/>
              <a:gd name="T6" fmla="*/ 39678193 w 602"/>
              <a:gd name="T7" fmla="*/ 0 h 602"/>
              <a:gd name="T8" fmla="*/ 78442719 w 602"/>
              <a:gd name="T9" fmla="*/ 38763987 h 602"/>
              <a:gd name="T10" fmla="*/ 39678193 w 602"/>
              <a:gd name="T11" fmla="*/ 78441997 h 602"/>
              <a:gd name="T12" fmla="*/ 39678193 w 602"/>
              <a:gd name="T13" fmla="*/ 7439717 h 602"/>
              <a:gd name="T14" fmla="*/ 39678193 w 602"/>
              <a:gd name="T15" fmla="*/ 7439717 h 602"/>
              <a:gd name="T16" fmla="*/ 7439751 w 602"/>
              <a:gd name="T17" fmla="*/ 38763987 h 602"/>
              <a:gd name="T18" fmla="*/ 39678193 w 602"/>
              <a:gd name="T19" fmla="*/ 71002280 h 602"/>
              <a:gd name="T20" fmla="*/ 71002968 w 602"/>
              <a:gd name="T21" fmla="*/ 38763987 h 602"/>
              <a:gd name="T22" fmla="*/ 39678193 w 602"/>
              <a:gd name="T23" fmla="*/ 7439717 h 602"/>
              <a:gd name="T24" fmla="*/ 55340580 w 602"/>
              <a:gd name="T25" fmla="*/ 42418636 h 602"/>
              <a:gd name="T26" fmla="*/ 55340580 w 602"/>
              <a:gd name="T27" fmla="*/ 42418636 h 602"/>
              <a:gd name="T28" fmla="*/ 43332858 w 602"/>
              <a:gd name="T29" fmla="*/ 42418636 h 602"/>
              <a:gd name="T30" fmla="*/ 43332858 w 602"/>
              <a:gd name="T31" fmla="*/ 55339965 h 602"/>
              <a:gd name="T32" fmla="*/ 39678193 w 602"/>
              <a:gd name="T33" fmla="*/ 59125033 h 602"/>
              <a:gd name="T34" fmla="*/ 36023527 w 602"/>
              <a:gd name="T35" fmla="*/ 55339965 h 602"/>
              <a:gd name="T36" fmla="*/ 36023527 w 602"/>
              <a:gd name="T37" fmla="*/ 42418636 h 602"/>
              <a:gd name="T38" fmla="*/ 23102139 w 602"/>
              <a:gd name="T39" fmla="*/ 42418636 h 602"/>
              <a:gd name="T40" fmla="*/ 19317053 w 602"/>
              <a:gd name="T41" fmla="*/ 38763987 h 602"/>
              <a:gd name="T42" fmla="*/ 23102139 w 602"/>
              <a:gd name="T43" fmla="*/ 35109700 h 602"/>
              <a:gd name="T44" fmla="*/ 36023527 w 602"/>
              <a:gd name="T45" fmla="*/ 35109700 h 602"/>
              <a:gd name="T46" fmla="*/ 36023527 w 602"/>
              <a:gd name="T47" fmla="*/ 23102033 h 602"/>
              <a:gd name="T48" fmla="*/ 39678193 w 602"/>
              <a:gd name="T49" fmla="*/ 19447384 h 602"/>
              <a:gd name="T50" fmla="*/ 43332858 w 602"/>
              <a:gd name="T51" fmla="*/ 23102033 h 602"/>
              <a:gd name="T52" fmla="*/ 43332858 w 602"/>
              <a:gd name="T53" fmla="*/ 35109700 h 602"/>
              <a:gd name="T54" fmla="*/ 55340580 w 602"/>
              <a:gd name="T55" fmla="*/ 35109700 h 602"/>
              <a:gd name="T56" fmla="*/ 58995246 w 602"/>
              <a:gd name="T57" fmla="*/ 38763987 h 602"/>
              <a:gd name="T58" fmla="*/ 55340580 w 602"/>
              <a:gd name="T59" fmla="*/ 42418636 h 602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</a:gdLst>
            <a:ahLst/>
            <a:cxnLst>
              <a:cxn ang="T60">
                <a:pos x="T0" y="T1"/>
              </a:cxn>
              <a:cxn ang="T61">
                <a:pos x="T2" y="T3"/>
              </a:cxn>
              <a:cxn ang="T62">
                <a:pos x="T4" y="T5"/>
              </a:cxn>
              <a:cxn ang="T63">
                <a:pos x="T6" y="T7"/>
              </a:cxn>
              <a:cxn ang="T64">
                <a:pos x="T8" y="T9"/>
              </a:cxn>
              <a:cxn ang="T65">
                <a:pos x="T10" y="T11"/>
              </a:cxn>
              <a:cxn ang="T66">
                <a:pos x="T12" y="T13"/>
              </a:cxn>
              <a:cxn ang="T67">
                <a:pos x="T14" y="T15"/>
              </a:cxn>
              <a:cxn ang="T68">
                <a:pos x="T16" y="T17"/>
              </a:cxn>
              <a:cxn ang="T69">
                <a:pos x="T18" y="T19"/>
              </a:cxn>
              <a:cxn ang="T70">
                <a:pos x="T20" y="T21"/>
              </a:cxn>
              <a:cxn ang="T71">
                <a:pos x="T22" y="T23"/>
              </a:cxn>
              <a:cxn ang="T72">
                <a:pos x="T24" y="T25"/>
              </a:cxn>
              <a:cxn ang="T73">
                <a:pos x="T26" y="T27"/>
              </a:cxn>
              <a:cxn ang="T74">
                <a:pos x="T28" y="T29"/>
              </a:cxn>
              <a:cxn ang="T75">
                <a:pos x="T30" y="T31"/>
              </a:cxn>
              <a:cxn ang="T76">
                <a:pos x="T32" y="T33"/>
              </a:cxn>
              <a:cxn ang="T77">
                <a:pos x="T34" y="T35"/>
              </a:cxn>
              <a:cxn ang="T78">
                <a:pos x="T36" y="T37"/>
              </a:cxn>
              <a:cxn ang="T79">
                <a:pos x="T38" y="T39"/>
              </a:cxn>
              <a:cxn ang="T80">
                <a:pos x="T40" y="T41"/>
              </a:cxn>
              <a:cxn ang="T81">
                <a:pos x="T42" y="T43"/>
              </a:cxn>
              <a:cxn ang="T82">
                <a:pos x="T44" y="T45"/>
              </a:cxn>
              <a:cxn ang="T83">
                <a:pos x="T46" y="T47"/>
              </a:cxn>
              <a:cxn ang="T84">
                <a:pos x="T48" y="T49"/>
              </a:cxn>
              <a:cxn ang="T85">
                <a:pos x="T50" y="T51"/>
              </a:cxn>
              <a:cxn ang="T86">
                <a:pos x="T52" y="T53"/>
              </a:cxn>
              <a:cxn ang="T87">
                <a:pos x="T54" y="T55"/>
              </a:cxn>
              <a:cxn ang="T88">
                <a:pos x="T56" y="T57"/>
              </a:cxn>
              <a:cxn ang="T89">
                <a:pos x="T58" y="T59"/>
              </a:cxn>
            </a:cxnLst>
            <a:rect l="0" t="0" r="r" b="b"/>
            <a:pathLst>
              <a:path w="602" h="602">
                <a:moveTo>
                  <a:pt x="304" y="601"/>
                </a:moveTo>
                <a:lnTo>
                  <a:pt x="304" y="601"/>
                </a:lnTo>
                <a:cubicBezTo>
                  <a:pt x="134" y="601"/>
                  <a:pt x="0" y="467"/>
                  <a:pt x="0" y="297"/>
                </a:cubicBezTo>
                <a:cubicBezTo>
                  <a:pt x="0" y="135"/>
                  <a:pt x="134" y="0"/>
                  <a:pt x="304" y="0"/>
                </a:cubicBezTo>
                <a:cubicBezTo>
                  <a:pt x="467" y="0"/>
                  <a:pt x="601" y="135"/>
                  <a:pt x="601" y="297"/>
                </a:cubicBezTo>
                <a:cubicBezTo>
                  <a:pt x="601" y="467"/>
                  <a:pt x="467" y="601"/>
                  <a:pt x="304" y="601"/>
                </a:cubicBezTo>
                <a:close/>
                <a:moveTo>
                  <a:pt x="304" y="57"/>
                </a:moveTo>
                <a:lnTo>
                  <a:pt x="304" y="57"/>
                </a:lnTo>
                <a:cubicBezTo>
                  <a:pt x="170" y="57"/>
                  <a:pt x="57" y="163"/>
                  <a:pt x="57" y="297"/>
                </a:cubicBezTo>
                <a:cubicBezTo>
                  <a:pt x="57" y="431"/>
                  <a:pt x="170" y="544"/>
                  <a:pt x="304" y="544"/>
                </a:cubicBezTo>
                <a:cubicBezTo>
                  <a:pt x="438" y="544"/>
                  <a:pt x="544" y="431"/>
                  <a:pt x="544" y="297"/>
                </a:cubicBezTo>
                <a:cubicBezTo>
                  <a:pt x="544" y="163"/>
                  <a:pt x="438" y="57"/>
                  <a:pt x="304" y="57"/>
                </a:cubicBezTo>
                <a:close/>
                <a:moveTo>
                  <a:pt x="424" y="325"/>
                </a:moveTo>
                <a:lnTo>
                  <a:pt x="424" y="325"/>
                </a:lnTo>
                <a:cubicBezTo>
                  <a:pt x="332" y="325"/>
                  <a:pt x="332" y="325"/>
                  <a:pt x="332" y="325"/>
                </a:cubicBezTo>
                <a:cubicBezTo>
                  <a:pt x="332" y="424"/>
                  <a:pt x="332" y="424"/>
                  <a:pt x="332" y="424"/>
                </a:cubicBezTo>
                <a:cubicBezTo>
                  <a:pt x="332" y="438"/>
                  <a:pt x="318" y="453"/>
                  <a:pt x="304" y="453"/>
                </a:cubicBezTo>
                <a:cubicBezTo>
                  <a:pt x="283" y="453"/>
                  <a:pt x="276" y="438"/>
                  <a:pt x="276" y="424"/>
                </a:cubicBezTo>
                <a:cubicBezTo>
                  <a:pt x="276" y="325"/>
                  <a:pt x="276" y="325"/>
                  <a:pt x="276" y="325"/>
                </a:cubicBezTo>
                <a:cubicBezTo>
                  <a:pt x="177" y="325"/>
                  <a:pt x="177" y="325"/>
                  <a:pt x="177" y="325"/>
                </a:cubicBezTo>
                <a:cubicBezTo>
                  <a:pt x="163" y="325"/>
                  <a:pt x="148" y="318"/>
                  <a:pt x="148" y="297"/>
                </a:cubicBezTo>
                <a:cubicBezTo>
                  <a:pt x="148" y="283"/>
                  <a:pt x="163" y="269"/>
                  <a:pt x="177" y="269"/>
                </a:cubicBezTo>
                <a:cubicBezTo>
                  <a:pt x="276" y="269"/>
                  <a:pt x="276" y="269"/>
                  <a:pt x="276" y="269"/>
                </a:cubicBezTo>
                <a:cubicBezTo>
                  <a:pt x="276" y="177"/>
                  <a:pt x="276" y="177"/>
                  <a:pt x="276" y="177"/>
                </a:cubicBezTo>
                <a:cubicBezTo>
                  <a:pt x="276" y="163"/>
                  <a:pt x="283" y="149"/>
                  <a:pt x="304" y="149"/>
                </a:cubicBezTo>
                <a:cubicBezTo>
                  <a:pt x="318" y="149"/>
                  <a:pt x="332" y="163"/>
                  <a:pt x="332" y="177"/>
                </a:cubicBezTo>
                <a:cubicBezTo>
                  <a:pt x="332" y="269"/>
                  <a:pt x="332" y="269"/>
                  <a:pt x="332" y="269"/>
                </a:cubicBezTo>
                <a:cubicBezTo>
                  <a:pt x="424" y="269"/>
                  <a:pt x="424" y="269"/>
                  <a:pt x="424" y="269"/>
                </a:cubicBezTo>
                <a:cubicBezTo>
                  <a:pt x="438" y="269"/>
                  <a:pt x="452" y="283"/>
                  <a:pt x="452" y="297"/>
                </a:cubicBezTo>
                <a:cubicBezTo>
                  <a:pt x="452" y="318"/>
                  <a:pt x="438" y="325"/>
                  <a:pt x="424" y="325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wrap="none" anchor="ctr"/>
          <a:lstStyle/>
          <a:p>
            <a:endParaRPr lang="en-US" dirty="0">
              <a:ln>
                <a:solidFill>
                  <a:schemeClr val="tx1"/>
                </a:solidFill>
              </a:ln>
            </a:endParaRPr>
          </a:p>
        </p:txBody>
      </p:sp>
      <p:cxnSp>
        <p:nvCxnSpPr>
          <p:cNvPr id="370" name="Connecteur droit avec flèche 369"/>
          <p:cNvCxnSpPr/>
          <p:nvPr/>
        </p:nvCxnSpPr>
        <p:spPr>
          <a:xfrm>
            <a:off x="4447547" y="2276872"/>
            <a:ext cx="0" cy="2520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2" name="Organigramme : Processus 371"/>
          <p:cNvSpPr/>
          <p:nvPr/>
        </p:nvSpPr>
        <p:spPr>
          <a:xfrm>
            <a:off x="5975051" y="3140968"/>
            <a:ext cx="2923237" cy="3168000"/>
          </a:xfrm>
          <a:prstGeom prst="flowChartProcess">
            <a:avLst/>
          </a:prstGeom>
          <a:solidFill>
            <a:schemeClr val="bg1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lang="fr-BE" sz="1350" dirty="0">
              <a:latin typeface="Calibri"/>
              <a:ea typeface="Calibri"/>
              <a:cs typeface="Calibri"/>
            </a:endParaRPr>
          </a:p>
        </p:txBody>
      </p:sp>
      <p:cxnSp>
        <p:nvCxnSpPr>
          <p:cNvPr id="373" name="Connecteur droit 372"/>
          <p:cNvCxnSpPr/>
          <p:nvPr/>
        </p:nvCxnSpPr>
        <p:spPr>
          <a:xfrm>
            <a:off x="6958098" y="3984568"/>
            <a:ext cx="756000" cy="0"/>
          </a:xfrm>
          <a:prstGeom prst="lin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374" name="Ellipse 373"/>
          <p:cNvSpPr/>
          <p:nvPr/>
        </p:nvSpPr>
        <p:spPr>
          <a:xfrm>
            <a:off x="6919285" y="3962999"/>
            <a:ext cx="45719" cy="4571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6" name="Rectangle 375"/>
          <p:cNvSpPr/>
          <p:nvPr/>
        </p:nvSpPr>
        <p:spPr>
          <a:xfrm>
            <a:off x="6229901" y="3898111"/>
            <a:ext cx="684000" cy="17785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MT Spec.</a:t>
            </a:r>
          </a:p>
        </p:txBody>
      </p:sp>
      <p:sp>
        <p:nvSpPr>
          <p:cNvPr id="379" name="Ellipse 378"/>
          <p:cNvSpPr/>
          <p:nvPr/>
        </p:nvSpPr>
        <p:spPr>
          <a:xfrm>
            <a:off x="7064558" y="4600345"/>
            <a:ext cx="45719" cy="4571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9" name="Rectangle 398"/>
          <p:cNvSpPr/>
          <p:nvPr/>
        </p:nvSpPr>
        <p:spPr>
          <a:xfrm>
            <a:off x="7706300" y="4725144"/>
            <a:ext cx="540000" cy="252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Connector</a:t>
            </a:r>
            <a:r>
              <a:rPr lang="en-US" sz="200" dirty="0">
                <a:solidFill>
                  <a:srgbClr val="000000"/>
                </a:solidFill>
                <a:latin typeface="SFORM9"/>
              </a:rPr>
              <a:t/>
            </a:r>
            <a:br>
              <a:rPr lang="en-US" sz="200" dirty="0">
                <a:solidFill>
                  <a:srgbClr val="000000"/>
                </a:solidFill>
                <a:latin typeface="SFORM9"/>
              </a:rPr>
            </a:br>
            <a:r>
              <a:rPr lang="en-US" sz="200" dirty="0" smtClean="0">
                <a:solidFill>
                  <a:srgbClr val="000000"/>
                </a:solidFill>
                <a:latin typeface="LinLibertineT"/>
              </a:rPr>
              <a:t>.</a:t>
            </a:r>
          </a:p>
          <a:p>
            <a:pPr algn="ctr"/>
            <a:r>
              <a:rPr lang="en-US" sz="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BLINK</a:t>
            </a:r>
            <a:endParaRPr lang="en-US" sz="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04" name="Connecteur droit 403"/>
          <p:cNvCxnSpPr>
            <a:stCxn id="379" idx="6"/>
            <a:endCxn id="125" idx="1"/>
          </p:cNvCxnSpPr>
          <p:nvPr/>
        </p:nvCxnSpPr>
        <p:spPr>
          <a:xfrm flipV="1">
            <a:off x="7110277" y="4416088"/>
            <a:ext cx="596023" cy="207117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2" name="Connecteur droit 421"/>
          <p:cNvCxnSpPr/>
          <p:nvPr/>
        </p:nvCxnSpPr>
        <p:spPr>
          <a:xfrm>
            <a:off x="6119613" y="3984568"/>
            <a:ext cx="0" cy="117000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3" name="Connecteur droit 422"/>
          <p:cNvCxnSpPr/>
          <p:nvPr/>
        </p:nvCxnSpPr>
        <p:spPr>
          <a:xfrm>
            <a:off x="6114561" y="3984568"/>
            <a:ext cx="115340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4" name="Connecteur droit 423"/>
          <p:cNvCxnSpPr/>
          <p:nvPr/>
        </p:nvCxnSpPr>
        <p:spPr>
          <a:xfrm>
            <a:off x="6114561" y="4653136"/>
            <a:ext cx="216000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5" name="Ellipse 424"/>
          <p:cNvSpPr/>
          <p:nvPr/>
        </p:nvSpPr>
        <p:spPr>
          <a:xfrm>
            <a:off x="6310025" y="4497185"/>
            <a:ext cx="758089" cy="29996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Firing</a:t>
            </a:r>
            <a:endParaRPr lang="en-US" sz="1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6" name="Ellipse 425"/>
          <p:cNvSpPr/>
          <p:nvPr/>
        </p:nvSpPr>
        <p:spPr>
          <a:xfrm>
            <a:off x="7032047" y="4685652"/>
            <a:ext cx="45719" cy="4571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7" name="Connecteur droit 426"/>
          <p:cNvCxnSpPr/>
          <p:nvPr/>
        </p:nvCxnSpPr>
        <p:spPr>
          <a:xfrm>
            <a:off x="6114561" y="5157192"/>
            <a:ext cx="252000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2" name="Ellipse 431"/>
          <p:cNvSpPr/>
          <p:nvPr/>
        </p:nvSpPr>
        <p:spPr>
          <a:xfrm>
            <a:off x="7046561" y="5169127"/>
            <a:ext cx="45719" cy="4571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4" name="Connecteur droit 443"/>
          <p:cNvCxnSpPr/>
          <p:nvPr/>
        </p:nvCxnSpPr>
        <p:spPr>
          <a:xfrm>
            <a:off x="8244613" y="4416088"/>
            <a:ext cx="403200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5" name="Connecteur droit 444"/>
          <p:cNvCxnSpPr/>
          <p:nvPr/>
        </p:nvCxnSpPr>
        <p:spPr>
          <a:xfrm>
            <a:off x="8244613" y="4851144"/>
            <a:ext cx="396000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7" name="Connecteur droit 446"/>
          <p:cNvCxnSpPr/>
          <p:nvPr/>
        </p:nvCxnSpPr>
        <p:spPr>
          <a:xfrm>
            <a:off x="8229310" y="5293170"/>
            <a:ext cx="414000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8" name="Triangle isocèle 457"/>
          <p:cNvSpPr/>
          <p:nvPr/>
        </p:nvSpPr>
        <p:spPr>
          <a:xfrm rot="10800000">
            <a:off x="6082602" y="4214011"/>
            <a:ext cx="72008" cy="72000"/>
          </a:xfrm>
          <a:prstGeom prst="triangl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0" name="Connecteur droit 459"/>
          <p:cNvCxnSpPr/>
          <p:nvPr/>
        </p:nvCxnSpPr>
        <p:spPr>
          <a:xfrm flipV="1">
            <a:off x="8314267" y="4189870"/>
            <a:ext cx="0" cy="7200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2" name="Connecteur droit 461"/>
          <p:cNvCxnSpPr/>
          <p:nvPr/>
        </p:nvCxnSpPr>
        <p:spPr>
          <a:xfrm flipV="1">
            <a:off x="8316416" y="3988792"/>
            <a:ext cx="0" cy="18000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5" name="Rectangle 464"/>
          <p:cNvSpPr/>
          <p:nvPr/>
        </p:nvSpPr>
        <p:spPr>
          <a:xfrm>
            <a:off x="7721704" y="3861072"/>
            <a:ext cx="676554" cy="216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8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 </a:t>
            </a:r>
            <a:r>
              <a:rPr lang="fr-FR" sz="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Spec.</a:t>
            </a:r>
          </a:p>
        </p:txBody>
      </p:sp>
      <p:sp>
        <p:nvSpPr>
          <p:cNvPr id="506" name="Rectangle à coins arrondis 505"/>
          <p:cNvSpPr/>
          <p:nvPr/>
        </p:nvSpPr>
        <p:spPr>
          <a:xfrm>
            <a:off x="1760643" y="2893750"/>
            <a:ext cx="3758400" cy="289214"/>
          </a:xfrm>
          <a:prstGeom prst="roundRect">
            <a:avLst>
              <a:gd name="adj" fmla="val 17272"/>
            </a:avLst>
          </a:prstGeom>
          <a:solidFill>
            <a:schemeClr val="bg1">
              <a:lumMod val="85000"/>
            </a:schemeClr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lang="en-US" sz="1350">
              <a:solidFill>
                <a:prstClr val="white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507" name="Rectangle 506"/>
          <p:cNvSpPr/>
          <p:nvPr/>
        </p:nvSpPr>
        <p:spPr>
          <a:xfrm>
            <a:off x="1763687" y="3128220"/>
            <a:ext cx="3758169" cy="3181099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lang="en-US" sz="1350">
              <a:solidFill>
                <a:schemeClr val="tx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508" name="ZoneTexte 507"/>
          <p:cNvSpPr txBox="1"/>
          <p:nvPr/>
        </p:nvSpPr>
        <p:spPr>
          <a:xfrm>
            <a:off x="2306053" y="2945849"/>
            <a:ext cx="1113819" cy="12311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fr-FR" sz="800" b="1" dirty="0" smtClean="0"/>
              <a:t>Define Unit Animation</a:t>
            </a:r>
            <a:endParaRPr lang="fr-FR" sz="800" b="1" dirty="0"/>
          </a:p>
        </p:txBody>
      </p:sp>
      <p:sp>
        <p:nvSpPr>
          <p:cNvPr id="509" name="Freeform 117"/>
          <p:cNvSpPr>
            <a:spLocks noChangeArrowheads="1"/>
          </p:cNvSpPr>
          <p:nvPr/>
        </p:nvSpPr>
        <p:spPr bwMode="auto">
          <a:xfrm>
            <a:off x="1964255" y="2957759"/>
            <a:ext cx="108000" cy="108000"/>
          </a:xfrm>
          <a:custGeom>
            <a:avLst/>
            <a:gdLst>
              <a:gd name="T0" fmla="*/ 39678193 w 602"/>
              <a:gd name="T1" fmla="*/ 78441997 h 602"/>
              <a:gd name="T2" fmla="*/ 39678193 w 602"/>
              <a:gd name="T3" fmla="*/ 78441997 h 602"/>
              <a:gd name="T4" fmla="*/ 0 w 602"/>
              <a:gd name="T5" fmla="*/ 38763987 h 602"/>
              <a:gd name="T6" fmla="*/ 39678193 w 602"/>
              <a:gd name="T7" fmla="*/ 0 h 602"/>
              <a:gd name="T8" fmla="*/ 78442719 w 602"/>
              <a:gd name="T9" fmla="*/ 38763987 h 602"/>
              <a:gd name="T10" fmla="*/ 39678193 w 602"/>
              <a:gd name="T11" fmla="*/ 78441997 h 602"/>
              <a:gd name="T12" fmla="*/ 39678193 w 602"/>
              <a:gd name="T13" fmla="*/ 7439717 h 602"/>
              <a:gd name="T14" fmla="*/ 39678193 w 602"/>
              <a:gd name="T15" fmla="*/ 7439717 h 602"/>
              <a:gd name="T16" fmla="*/ 7439751 w 602"/>
              <a:gd name="T17" fmla="*/ 38763987 h 602"/>
              <a:gd name="T18" fmla="*/ 39678193 w 602"/>
              <a:gd name="T19" fmla="*/ 71002280 h 602"/>
              <a:gd name="T20" fmla="*/ 71002968 w 602"/>
              <a:gd name="T21" fmla="*/ 38763987 h 602"/>
              <a:gd name="T22" fmla="*/ 39678193 w 602"/>
              <a:gd name="T23" fmla="*/ 7439717 h 602"/>
              <a:gd name="T24" fmla="*/ 52599581 w 602"/>
              <a:gd name="T25" fmla="*/ 56253627 h 602"/>
              <a:gd name="T26" fmla="*/ 52599581 w 602"/>
              <a:gd name="T27" fmla="*/ 56253627 h 602"/>
              <a:gd name="T28" fmla="*/ 50772248 w 602"/>
              <a:gd name="T29" fmla="*/ 55339965 h 602"/>
              <a:gd name="T30" fmla="*/ 50772248 w 602"/>
              <a:gd name="T31" fmla="*/ 55339965 h 602"/>
              <a:gd name="T32" fmla="*/ 39678193 w 602"/>
              <a:gd name="T33" fmla="*/ 44376380 h 602"/>
              <a:gd name="T34" fmla="*/ 28583776 w 602"/>
              <a:gd name="T35" fmla="*/ 55339965 h 602"/>
              <a:gd name="T36" fmla="*/ 28583776 w 602"/>
              <a:gd name="T37" fmla="*/ 55339965 h 602"/>
              <a:gd name="T38" fmla="*/ 25843138 w 602"/>
              <a:gd name="T39" fmla="*/ 56253627 h 602"/>
              <a:gd name="T40" fmla="*/ 22188473 w 602"/>
              <a:gd name="T41" fmla="*/ 52598978 h 602"/>
              <a:gd name="T42" fmla="*/ 23102139 w 602"/>
              <a:gd name="T43" fmla="*/ 49858353 h 602"/>
              <a:gd name="T44" fmla="*/ 23102139 w 602"/>
              <a:gd name="T45" fmla="*/ 49858353 h 602"/>
              <a:gd name="T46" fmla="*/ 34196195 w 602"/>
              <a:gd name="T47" fmla="*/ 38763987 h 602"/>
              <a:gd name="T48" fmla="*/ 23102139 w 602"/>
              <a:gd name="T49" fmla="*/ 27669982 h 602"/>
              <a:gd name="T50" fmla="*/ 23102139 w 602"/>
              <a:gd name="T51" fmla="*/ 27669982 h 602"/>
              <a:gd name="T52" fmla="*/ 22188473 w 602"/>
              <a:gd name="T53" fmla="*/ 25842658 h 602"/>
              <a:gd name="T54" fmla="*/ 25843138 w 602"/>
              <a:gd name="T55" fmla="*/ 22188371 h 602"/>
              <a:gd name="T56" fmla="*/ 28583776 w 602"/>
              <a:gd name="T57" fmla="*/ 23102033 h 602"/>
              <a:gd name="T58" fmla="*/ 28583776 w 602"/>
              <a:gd name="T59" fmla="*/ 23102033 h 602"/>
              <a:gd name="T60" fmla="*/ 39678193 w 602"/>
              <a:gd name="T61" fmla="*/ 34196037 h 602"/>
              <a:gd name="T62" fmla="*/ 50772248 w 602"/>
              <a:gd name="T63" fmla="*/ 23102033 h 602"/>
              <a:gd name="T64" fmla="*/ 50772248 w 602"/>
              <a:gd name="T65" fmla="*/ 23102033 h 602"/>
              <a:gd name="T66" fmla="*/ 52599581 w 602"/>
              <a:gd name="T67" fmla="*/ 22188371 h 602"/>
              <a:gd name="T68" fmla="*/ 56254247 w 602"/>
              <a:gd name="T69" fmla="*/ 25842658 h 602"/>
              <a:gd name="T70" fmla="*/ 55340580 w 602"/>
              <a:gd name="T71" fmla="*/ 27669982 h 602"/>
              <a:gd name="T72" fmla="*/ 55340580 w 602"/>
              <a:gd name="T73" fmla="*/ 27669982 h 602"/>
              <a:gd name="T74" fmla="*/ 44376945 w 602"/>
              <a:gd name="T75" fmla="*/ 38763987 h 602"/>
              <a:gd name="T76" fmla="*/ 55340580 w 602"/>
              <a:gd name="T77" fmla="*/ 49858353 h 602"/>
              <a:gd name="T78" fmla="*/ 55340580 w 602"/>
              <a:gd name="T79" fmla="*/ 49858353 h 602"/>
              <a:gd name="T80" fmla="*/ 56254247 w 602"/>
              <a:gd name="T81" fmla="*/ 52598978 h 602"/>
              <a:gd name="T82" fmla="*/ 52599581 w 602"/>
              <a:gd name="T83" fmla="*/ 56253627 h 602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</a:gdLst>
            <a:ahLst/>
            <a:cxnLst>
              <a:cxn ang="T84">
                <a:pos x="T0" y="T1"/>
              </a:cxn>
              <a:cxn ang="T85">
                <a:pos x="T2" y="T3"/>
              </a:cxn>
              <a:cxn ang="T86">
                <a:pos x="T4" y="T5"/>
              </a:cxn>
              <a:cxn ang="T87">
                <a:pos x="T6" y="T7"/>
              </a:cxn>
              <a:cxn ang="T88">
                <a:pos x="T8" y="T9"/>
              </a:cxn>
              <a:cxn ang="T89">
                <a:pos x="T10" y="T11"/>
              </a:cxn>
              <a:cxn ang="T90">
                <a:pos x="T12" y="T13"/>
              </a:cxn>
              <a:cxn ang="T91">
                <a:pos x="T14" y="T15"/>
              </a:cxn>
              <a:cxn ang="T92">
                <a:pos x="T16" y="T17"/>
              </a:cxn>
              <a:cxn ang="T93">
                <a:pos x="T18" y="T19"/>
              </a:cxn>
              <a:cxn ang="T94">
                <a:pos x="T20" y="T21"/>
              </a:cxn>
              <a:cxn ang="T95">
                <a:pos x="T22" y="T23"/>
              </a:cxn>
              <a:cxn ang="T96">
                <a:pos x="T24" y="T25"/>
              </a:cxn>
              <a:cxn ang="T97">
                <a:pos x="T26" y="T27"/>
              </a:cxn>
              <a:cxn ang="T98">
                <a:pos x="T28" y="T29"/>
              </a:cxn>
              <a:cxn ang="T99">
                <a:pos x="T30" y="T31"/>
              </a:cxn>
              <a:cxn ang="T100">
                <a:pos x="T32" y="T33"/>
              </a:cxn>
              <a:cxn ang="T101">
                <a:pos x="T34" y="T35"/>
              </a:cxn>
              <a:cxn ang="T102">
                <a:pos x="T36" y="T37"/>
              </a:cxn>
              <a:cxn ang="T103">
                <a:pos x="T38" y="T39"/>
              </a:cxn>
              <a:cxn ang="T104">
                <a:pos x="T40" y="T41"/>
              </a:cxn>
              <a:cxn ang="T105">
                <a:pos x="T42" y="T43"/>
              </a:cxn>
              <a:cxn ang="T106">
                <a:pos x="T44" y="T45"/>
              </a:cxn>
              <a:cxn ang="T107">
                <a:pos x="T46" y="T47"/>
              </a:cxn>
              <a:cxn ang="T108">
                <a:pos x="T48" y="T49"/>
              </a:cxn>
              <a:cxn ang="T109">
                <a:pos x="T50" y="T51"/>
              </a:cxn>
              <a:cxn ang="T110">
                <a:pos x="T52" y="T53"/>
              </a:cxn>
              <a:cxn ang="T111">
                <a:pos x="T54" y="T55"/>
              </a:cxn>
              <a:cxn ang="T112">
                <a:pos x="T56" y="T57"/>
              </a:cxn>
              <a:cxn ang="T113">
                <a:pos x="T58" y="T59"/>
              </a:cxn>
              <a:cxn ang="T114">
                <a:pos x="T60" y="T61"/>
              </a:cxn>
              <a:cxn ang="T115">
                <a:pos x="T62" y="T63"/>
              </a:cxn>
              <a:cxn ang="T116">
                <a:pos x="T64" y="T65"/>
              </a:cxn>
              <a:cxn ang="T117">
                <a:pos x="T66" y="T67"/>
              </a:cxn>
              <a:cxn ang="T118">
                <a:pos x="T68" y="T69"/>
              </a:cxn>
              <a:cxn ang="T119">
                <a:pos x="T70" y="T71"/>
              </a:cxn>
              <a:cxn ang="T120">
                <a:pos x="T72" y="T73"/>
              </a:cxn>
              <a:cxn ang="T121">
                <a:pos x="T74" y="T75"/>
              </a:cxn>
              <a:cxn ang="T122">
                <a:pos x="T76" y="T77"/>
              </a:cxn>
              <a:cxn ang="T123">
                <a:pos x="T78" y="T79"/>
              </a:cxn>
              <a:cxn ang="T124">
                <a:pos x="T80" y="T81"/>
              </a:cxn>
              <a:cxn ang="T125">
                <a:pos x="T82" y="T83"/>
              </a:cxn>
            </a:cxnLst>
            <a:rect l="0" t="0" r="r" b="b"/>
            <a:pathLst>
              <a:path w="602" h="602">
                <a:moveTo>
                  <a:pt x="304" y="601"/>
                </a:moveTo>
                <a:lnTo>
                  <a:pt x="304" y="601"/>
                </a:lnTo>
                <a:cubicBezTo>
                  <a:pt x="135" y="601"/>
                  <a:pt x="0" y="467"/>
                  <a:pt x="0" y="297"/>
                </a:cubicBezTo>
                <a:cubicBezTo>
                  <a:pt x="0" y="135"/>
                  <a:pt x="135" y="0"/>
                  <a:pt x="304" y="0"/>
                </a:cubicBezTo>
                <a:cubicBezTo>
                  <a:pt x="467" y="0"/>
                  <a:pt x="601" y="135"/>
                  <a:pt x="601" y="297"/>
                </a:cubicBezTo>
                <a:cubicBezTo>
                  <a:pt x="601" y="467"/>
                  <a:pt x="467" y="601"/>
                  <a:pt x="304" y="601"/>
                </a:cubicBezTo>
                <a:close/>
                <a:moveTo>
                  <a:pt x="304" y="57"/>
                </a:moveTo>
                <a:lnTo>
                  <a:pt x="304" y="57"/>
                </a:lnTo>
                <a:cubicBezTo>
                  <a:pt x="170" y="57"/>
                  <a:pt x="57" y="163"/>
                  <a:pt x="57" y="297"/>
                </a:cubicBezTo>
                <a:cubicBezTo>
                  <a:pt x="57" y="431"/>
                  <a:pt x="170" y="544"/>
                  <a:pt x="304" y="544"/>
                </a:cubicBezTo>
                <a:cubicBezTo>
                  <a:pt x="439" y="544"/>
                  <a:pt x="544" y="431"/>
                  <a:pt x="544" y="297"/>
                </a:cubicBezTo>
                <a:cubicBezTo>
                  <a:pt x="544" y="163"/>
                  <a:pt x="439" y="57"/>
                  <a:pt x="304" y="57"/>
                </a:cubicBezTo>
                <a:close/>
                <a:moveTo>
                  <a:pt x="403" y="431"/>
                </a:moveTo>
                <a:lnTo>
                  <a:pt x="403" y="431"/>
                </a:lnTo>
                <a:cubicBezTo>
                  <a:pt x="396" y="431"/>
                  <a:pt x="389" y="431"/>
                  <a:pt x="389" y="424"/>
                </a:cubicBezTo>
                <a:cubicBezTo>
                  <a:pt x="304" y="340"/>
                  <a:pt x="304" y="340"/>
                  <a:pt x="304" y="340"/>
                </a:cubicBezTo>
                <a:cubicBezTo>
                  <a:pt x="219" y="424"/>
                  <a:pt x="219" y="424"/>
                  <a:pt x="219" y="424"/>
                </a:cubicBezTo>
                <a:cubicBezTo>
                  <a:pt x="212" y="431"/>
                  <a:pt x="205" y="431"/>
                  <a:pt x="198" y="431"/>
                </a:cubicBezTo>
                <a:cubicBezTo>
                  <a:pt x="184" y="431"/>
                  <a:pt x="170" y="417"/>
                  <a:pt x="170" y="403"/>
                </a:cubicBezTo>
                <a:cubicBezTo>
                  <a:pt x="170" y="396"/>
                  <a:pt x="170" y="389"/>
                  <a:pt x="177" y="382"/>
                </a:cubicBezTo>
                <a:cubicBezTo>
                  <a:pt x="262" y="297"/>
                  <a:pt x="262" y="297"/>
                  <a:pt x="262" y="297"/>
                </a:cubicBezTo>
                <a:cubicBezTo>
                  <a:pt x="177" y="212"/>
                  <a:pt x="177" y="212"/>
                  <a:pt x="177" y="212"/>
                </a:cubicBezTo>
                <a:cubicBezTo>
                  <a:pt x="170" y="212"/>
                  <a:pt x="170" y="205"/>
                  <a:pt x="170" y="198"/>
                </a:cubicBezTo>
                <a:cubicBezTo>
                  <a:pt x="170" y="177"/>
                  <a:pt x="184" y="170"/>
                  <a:pt x="198" y="170"/>
                </a:cubicBezTo>
                <a:cubicBezTo>
                  <a:pt x="205" y="170"/>
                  <a:pt x="212" y="170"/>
                  <a:pt x="219" y="177"/>
                </a:cubicBezTo>
                <a:cubicBezTo>
                  <a:pt x="304" y="262"/>
                  <a:pt x="304" y="262"/>
                  <a:pt x="304" y="262"/>
                </a:cubicBezTo>
                <a:cubicBezTo>
                  <a:pt x="389" y="177"/>
                  <a:pt x="389" y="177"/>
                  <a:pt x="389" y="177"/>
                </a:cubicBezTo>
                <a:cubicBezTo>
                  <a:pt x="389" y="170"/>
                  <a:pt x="396" y="170"/>
                  <a:pt x="403" y="170"/>
                </a:cubicBezTo>
                <a:cubicBezTo>
                  <a:pt x="424" y="170"/>
                  <a:pt x="431" y="177"/>
                  <a:pt x="431" y="198"/>
                </a:cubicBezTo>
                <a:cubicBezTo>
                  <a:pt x="431" y="205"/>
                  <a:pt x="431" y="212"/>
                  <a:pt x="424" y="212"/>
                </a:cubicBezTo>
                <a:cubicBezTo>
                  <a:pt x="340" y="297"/>
                  <a:pt x="340" y="297"/>
                  <a:pt x="340" y="297"/>
                </a:cubicBezTo>
                <a:cubicBezTo>
                  <a:pt x="424" y="382"/>
                  <a:pt x="424" y="382"/>
                  <a:pt x="424" y="382"/>
                </a:cubicBezTo>
                <a:cubicBezTo>
                  <a:pt x="431" y="389"/>
                  <a:pt x="431" y="396"/>
                  <a:pt x="431" y="403"/>
                </a:cubicBezTo>
                <a:cubicBezTo>
                  <a:pt x="431" y="417"/>
                  <a:pt x="424" y="431"/>
                  <a:pt x="403" y="431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510" name="Freeform 119"/>
          <p:cNvSpPr>
            <a:spLocks noChangeArrowheads="1"/>
          </p:cNvSpPr>
          <p:nvPr/>
        </p:nvSpPr>
        <p:spPr bwMode="auto">
          <a:xfrm>
            <a:off x="2100023" y="2959286"/>
            <a:ext cx="108000" cy="108000"/>
          </a:xfrm>
          <a:custGeom>
            <a:avLst/>
            <a:gdLst>
              <a:gd name="T0" fmla="*/ 39339251 w 609"/>
              <a:gd name="T1" fmla="*/ 78441997 h 602"/>
              <a:gd name="T2" fmla="*/ 39339251 w 609"/>
              <a:gd name="T3" fmla="*/ 78441997 h 602"/>
              <a:gd name="T4" fmla="*/ 0 w 609"/>
              <a:gd name="T5" fmla="*/ 38763987 h 602"/>
              <a:gd name="T6" fmla="*/ 39339251 w 609"/>
              <a:gd name="T7" fmla="*/ 0 h 602"/>
              <a:gd name="T8" fmla="*/ 78678142 w 609"/>
              <a:gd name="T9" fmla="*/ 38763987 h 602"/>
              <a:gd name="T10" fmla="*/ 39339251 w 609"/>
              <a:gd name="T11" fmla="*/ 78441997 h 602"/>
              <a:gd name="T12" fmla="*/ 39339251 w 609"/>
              <a:gd name="T13" fmla="*/ 7439717 h 602"/>
              <a:gd name="T14" fmla="*/ 39339251 w 609"/>
              <a:gd name="T15" fmla="*/ 7439717 h 602"/>
              <a:gd name="T16" fmla="*/ 7376244 w 609"/>
              <a:gd name="T17" fmla="*/ 38763987 h 602"/>
              <a:gd name="T18" fmla="*/ 39339251 w 609"/>
              <a:gd name="T19" fmla="*/ 71002280 h 602"/>
              <a:gd name="T20" fmla="*/ 71302258 w 609"/>
              <a:gd name="T21" fmla="*/ 38763987 h 602"/>
              <a:gd name="T22" fmla="*/ 39339251 w 609"/>
              <a:gd name="T23" fmla="*/ 7439717 h 602"/>
              <a:gd name="T24" fmla="*/ 54867675 w 609"/>
              <a:gd name="T25" fmla="*/ 42418636 h 602"/>
              <a:gd name="T26" fmla="*/ 54867675 w 609"/>
              <a:gd name="T27" fmla="*/ 42418636 h 602"/>
              <a:gd name="T28" fmla="*/ 47620933 w 609"/>
              <a:gd name="T29" fmla="*/ 42418636 h 602"/>
              <a:gd name="T30" fmla="*/ 42962442 w 609"/>
              <a:gd name="T31" fmla="*/ 42418636 h 602"/>
              <a:gd name="T32" fmla="*/ 35715700 w 609"/>
              <a:gd name="T33" fmla="*/ 42418636 h 602"/>
              <a:gd name="T34" fmla="*/ 31057209 w 609"/>
              <a:gd name="T35" fmla="*/ 42418636 h 602"/>
              <a:gd name="T36" fmla="*/ 23810467 w 609"/>
              <a:gd name="T37" fmla="*/ 42418636 h 602"/>
              <a:gd name="T38" fmla="*/ 20187276 w 609"/>
              <a:gd name="T39" fmla="*/ 38763987 h 602"/>
              <a:gd name="T40" fmla="*/ 23810467 w 609"/>
              <a:gd name="T41" fmla="*/ 35109700 h 602"/>
              <a:gd name="T42" fmla="*/ 31963007 w 609"/>
              <a:gd name="T43" fmla="*/ 35109700 h 602"/>
              <a:gd name="T44" fmla="*/ 35715700 w 609"/>
              <a:gd name="T45" fmla="*/ 35109700 h 602"/>
              <a:gd name="T46" fmla="*/ 42962442 w 609"/>
              <a:gd name="T47" fmla="*/ 35109700 h 602"/>
              <a:gd name="T48" fmla="*/ 47620933 w 609"/>
              <a:gd name="T49" fmla="*/ 35109700 h 602"/>
              <a:gd name="T50" fmla="*/ 54867675 w 609"/>
              <a:gd name="T51" fmla="*/ 35109700 h 602"/>
              <a:gd name="T52" fmla="*/ 58491226 w 609"/>
              <a:gd name="T53" fmla="*/ 38763987 h 602"/>
              <a:gd name="T54" fmla="*/ 54867675 w 609"/>
              <a:gd name="T55" fmla="*/ 42418636 h 602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0" t="0" r="r" b="b"/>
            <a:pathLst>
              <a:path w="609" h="602">
                <a:moveTo>
                  <a:pt x="304" y="601"/>
                </a:moveTo>
                <a:lnTo>
                  <a:pt x="304" y="601"/>
                </a:lnTo>
                <a:cubicBezTo>
                  <a:pt x="134" y="601"/>
                  <a:pt x="0" y="467"/>
                  <a:pt x="0" y="297"/>
                </a:cubicBezTo>
                <a:cubicBezTo>
                  <a:pt x="0" y="135"/>
                  <a:pt x="134" y="0"/>
                  <a:pt x="304" y="0"/>
                </a:cubicBezTo>
                <a:cubicBezTo>
                  <a:pt x="474" y="0"/>
                  <a:pt x="608" y="135"/>
                  <a:pt x="608" y="297"/>
                </a:cubicBezTo>
                <a:cubicBezTo>
                  <a:pt x="608" y="467"/>
                  <a:pt x="474" y="601"/>
                  <a:pt x="304" y="601"/>
                </a:cubicBezTo>
                <a:close/>
                <a:moveTo>
                  <a:pt x="304" y="57"/>
                </a:moveTo>
                <a:lnTo>
                  <a:pt x="304" y="57"/>
                </a:lnTo>
                <a:cubicBezTo>
                  <a:pt x="170" y="57"/>
                  <a:pt x="57" y="163"/>
                  <a:pt x="57" y="297"/>
                </a:cubicBezTo>
                <a:cubicBezTo>
                  <a:pt x="57" y="431"/>
                  <a:pt x="170" y="544"/>
                  <a:pt x="304" y="544"/>
                </a:cubicBezTo>
                <a:cubicBezTo>
                  <a:pt x="438" y="544"/>
                  <a:pt x="551" y="431"/>
                  <a:pt x="551" y="297"/>
                </a:cubicBezTo>
                <a:cubicBezTo>
                  <a:pt x="551" y="163"/>
                  <a:pt x="438" y="57"/>
                  <a:pt x="304" y="57"/>
                </a:cubicBezTo>
                <a:close/>
                <a:moveTo>
                  <a:pt x="424" y="325"/>
                </a:moveTo>
                <a:lnTo>
                  <a:pt x="424" y="325"/>
                </a:lnTo>
                <a:cubicBezTo>
                  <a:pt x="368" y="325"/>
                  <a:pt x="368" y="325"/>
                  <a:pt x="368" y="325"/>
                </a:cubicBezTo>
                <a:cubicBezTo>
                  <a:pt x="332" y="325"/>
                  <a:pt x="332" y="325"/>
                  <a:pt x="332" y="325"/>
                </a:cubicBezTo>
                <a:cubicBezTo>
                  <a:pt x="276" y="325"/>
                  <a:pt x="276" y="325"/>
                  <a:pt x="276" y="325"/>
                </a:cubicBezTo>
                <a:cubicBezTo>
                  <a:pt x="240" y="325"/>
                  <a:pt x="240" y="325"/>
                  <a:pt x="240" y="325"/>
                </a:cubicBezTo>
                <a:cubicBezTo>
                  <a:pt x="184" y="325"/>
                  <a:pt x="184" y="325"/>
                  <a:pt x="184" y="325"/>
                </a:cubicBezTo>
                <a:cubicBezTo>
                  <a:pt x="163" y="325"/>
                  <a:pt x="156" y="318"/>
                  <a:pt x="156" y="297"/>
                </a:cubicBezTo>
                <a:cubicBezTo>
                  <a:pt x="156" y="283"/>
                  <a:pt x="163" y="269"/>
                  <a:pt x="184" y="269"/>
                </a:cubicBezTo>
                <a:cubicBezTo>
                  <a:pt x="247" y="269"/>
                  <a:pt x="247" y="269"/>
                  <a:pt x="247" y="269"/>
                </a:cubicBezTo>
                <a:cubicBezTo>
                  <a:pt x="276" y="269"/>
                  <a:pt x="276" y="269"/>
                  <a:pt x="276" y="269"/>
                </a:cubicBezTo>
                <a:cubicBezTo>
                  <a:pt x="332" y="269"/>
                  <a:pt x="332" y="269"/>
                  <a:pt x="332" y="269"/>
                </a:cubicBezTo>
                <a:cubicBezTo>
                  <a:pt x="368" y="269"/>
                  <a:pt x="368" y="269"/>
                  <a:pt x="368" y="269"/>
                </a:cubicBezTo>
                <a:cubicBezTo>
                  <a:pt x="424" y="269"/>
                  <a:pt x="424" y="269"/>
                  <a:pt x="424" y="269"/>
                </a:cubicBezTo>
                <a:cubicBezTo>
                  <a:pt x="445" y="269"/>
                  <a:pt x="452" y="283"/>
                  <a:pt x="452" y="297"/>
                </a:cubicBezTo>
                <a:cubicBezTo>
                  <a:pt x="452" y="318"/>
                  <a:pt x="445" y="325"/>
                  <a:pt x="424" y="325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511" name="Freeform 120"/>
          <p:cNvSpPr>
            <a:spLocks noChangeArrowheads="1"/>
          </p:cNvSpPr>
          <p:nvPr/>
        </p:nvSpPr>
        <p:spPr bwMode="auto">
          <a:xfrm>
            <a:off x="1830918" y="2956920"/>
            <a:ext cx="108000" cy="108000"/>
          </a:xfrm>
          <a:custGeom>
            <a:avLst/>
            <a:gdLst>
              <a:gd name="T0" fmla="*/ 39678193 w 602"/>
              <a:gd name="T1" fmla="*/ 78441997 h 602"/>
              <a:gd name="T2" fmla="*/ 39678193 w 602"/>
              <a:gd name="T3" fmla="*/ 78441997 h 602"/>
              <a:gd name="T4" fmla="*/ 0 w 602"/>
              <a:gd name="T5" fmla="*/ 38763987 h 602"/>
              <a:gd name="T6" fmla="*/ 39678193 w 602"/>
              <a:gd name="T7" fmla="*/ 0 h 602"/>
              <a:gd name="T8" fmla="*/ 78442719 w 602"/>
              <a:gd name="T9" fmla="*/ 38763987 h 602"/>
              <a:gd name="T10" fmla="*/ 39678193 w 602"/>
              <a:gd name="T11" fmla="*/ 78441997 h 602"/>
              <a:gd name="T12" fmla="*/ 39678193 w 602"/>
              <a:gd name="T13" fmla="*/ 7439717 h 602"/>
              <a:gd name="T14" fmla="*/ 39678193 w 602"/>
              <a:gd name="T15" fmla="*/ 7439717 h 602"/>
              <a:gd name="T16" fmla="*/ 7439751 w 602"/>
              <a:gd name="T17" fmla="*/ 38763987 h 602"/>
              <a:gd name="T18" fmla="*/ 39678193 w 602"/>
              <a:gd name="T19" fmla="*/ 71002280 h 602"/>
              <a:gd name="T20" fmla="*/ 71002968 w 602"/>
              <a:gd name="T21" fmla="*/ 38763987 h 602"/>
              <a:gd name="T22" fmla="*/ 39678193 w 602"/>
              <a:gd name="T23" fmla="*/ 7439717 h 602"/>
              <a:gd name="T24" fmla="*/ 55340580 w 602"/>
              <a:gd name="T25" fmla="*/ 42418636 h 602"/>
              <a:gd name="T26" fmla="*/ 55340580 w 602"/>
              <a:gd name="T27" fmla="*/ 42418636 h 602"/>
              <a:gd name="T28" fmla="*/ 43332858 w 602"/>
              <a:gd name="T29" fmla="*/ 42418636 h 602"/>
              <a:gd name="T30" fmla="*/ 43332858 w 602"/>
              <a:gd name="T31" fmla="*/ 55339965 h 602"/>
              <a:gd name="T32" fmla="*/ 39678193 w 602"/>
              <a:gd name="T33" fmla="*/ 59125033 h 602"/>
              <a:gd name="T34" fmla="*/ 36023527 w 602"/>
              <a:gd name="T35" fmla="*/ 55339965 h 602"/>
              <a:gd name="T36" fmla="*/ 36023527 w 602"/>
              <a:gd name="T37" fmla="*/ 42418636 h 602"/>
              <a:gd name="T38" fmla="*/ 23102139 w 602"/>
              <a:gd name="T39" fmla="*/ 42418636 h 602"/>
              <a:gd name="T40" fmla="*/ 19317053 w 602"/>
              <a:gd name="T41" fmla="*/ 38763987 h 602"/>
              <a:gd name="T42" fmla="*/ 23102139 w 602"/>
              <a:gd name="T43" fmla="*/ 35109700 h 602"/>
              <a:gd name="T44" fmla="*/ 36023527 w 602"/>
              <a:gd name="T45" fmla="*/ 35109700 h 602"/>
              <a:gd name="T46" fmla="*/ 36023527 w 602"/>
              <a:gd name="T47" fmla="*/ 23102033 h 602"/>
              <a:gd name="T48" fmla="*/ 39678193 w 602"/>
              <a:gd name="T49" fmla="*/ 19447384 h 602"/>
              <a:gd name="T50" fmla="*/ 43332858 w 602"/>
              <a:gd name="T51" fmla="*/ 23102033 h 602"/>
              <a:gd name="T52" fmla="*/ 43332858 w 602"/>
              <a:gd name="T53" fmla="*/ 35109700 h 602"/>
              <a:gd name="T54" fmla="*/ 55340580 w 602"/>
              <a:gd name="T55" fmla="*/ 35109700 h 602"/>
              <a:gd name="T56" fmla="*/ 58995246 w 602"/>
              <a:gd name="T57" fmla="*/ 38763987 h 602"/>
              <a:gd name="T58" fmla="*/ 55340580 w 602"/>
              <a:gd name="T59" fmla="*/ 42418636 h 602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</a:gdLst>
            <a:ahLst/>
            <a:cxnLst>
              <a:cxn ang="T60">
                <a:pos x="T0" y="T1"/>
              </a:cxn>
              <a:cxn ang="T61">
                <a:pos x="T2" y="T3"/>
              </a:cxn>
              <a:cxn ang="T62">
                <a:pos x="T4" y="T5"/>
              </a:cxn>
              <a:cxn ang="T63">
                <a:pos x="T6" y="T7"/>
              </a:cxn>
              <a:cxn ang="T64">
                <a:pos x="T8" y="T9"/>
              </a:cxn>
              <a:cxn ang="T65">
                <a:pos x="T10" y="T11"/>
              </a:cxn>
              <a:cxn ang="T66">
                <a:pos x="T12" y="T13"/>
              </a:cxn>
              <a:cxn ang="T67">
                <a:pos x="T14" y="T15"/>
              </a:cxn>
              <a:cxn ang="T68">
                <a:pos x="T16" y="T17"/>
              </a:cxn>
              <a:cxn ang="T69">
                <a:pos x="T18" y="T19"/>
              </a:cxn>
              <a:cxn ang="T70">
                <a:pos x="T20" y="T21"/>
              </a:cxn>
              <a:cxn ang="T71">
                <a:pos x="T22" y="T23"/>
              </a:cxn>
              <a:cxn ang="T72">
                <a:pos x="T24" y="T25"/>
              </a:cxn>
              <a:cxn ang="T73">
                <a:pos x="T26" y="T27"/>
              </a:cxn>
              <a:cxn ang="T74">
                <a:pos x="T28" y="T29"/>
              </a:cxn>
              <a:cxn ang="T75">
                <a:pos x="T30" y="T31"/>
              </a:cxn>
              <a:cxn ang="T76">
                <a:pos x="T32" y="T33"/>
              </a:cxn>
              <a:cxn ang="T77">
                <a:pos x="T34" y="T35"/>
              </a:cxn>
              <a:cxn ang="T78">
                <a:pos x="T36" y="T37"/>
              </a:cxn>
              <a:cxn ang="T79">
                <a:pos x="T38" y="T39"/>
              </a:cxn>
              <a:cxn ang="T80">
                <a:pos x="T40" y="T41"/>
              </a:cxn>
              <a:cxn ang="T81">
                <a:pos x="T42" y="T43"/>
              </a:cxn>
              <a:cxn ang="T82">
                <a:pos x="T44" y="T45"/>
              </a:cxn>
              <a:cxn ang="T83">
                <a:pos x="T46" y="T47"/>
              </a:cxn>
              <a:cxn ang="T84">
                <a:pos x="T48" y="T49"/>
              </a:cxn>
              <a:cxn ang="T85">
                <a:pos x="T50" y="T51"/>
              </a:cxn>
              <a:cxn ang="T86">
                <a:pos x="T52" y="T53"/>
              </a:cxn>
              <a:cxn ang="T87">
                <a:pos x="T54" y="T55"/>
              </a:cxn>
              <a:cxn ang="T88">
                <a:pos x="T56" y="T57"/>
              </a:cxn>
              <a:cxn ang="T89">
                <a:pos x="T58" y="T59"/>
              </a:cxn>
            </a:cxnLst>
            <a:rect l="0" t="0" r="r" b="b"/>
            <a:pathLst>
              <a:path w="602" h="602">
                <a:moveTo>
                  <a:pt x="304" y="601"/>
                </a:moveTo>
                <a:lnTo>
                  <a:pt x="304" y="601"/>
                </a:lnTo>
                <a:cubicBezTo>
                  <a:pt x="134" y="601"/>
                  <a:pt x="0" y="467"/>
                  <a:pt x="0" y="297"/>
                </a:cubicBezTo>
                <a:cubicBezTo>
                  <a:pt x="0" y="135"/>
                  <a:pt x="134" y="0"/>
                  <a:pt x="304" y="0"/>
                </a:cubicBezTo>
                <a:cubicBezTo>
                  <a:pt x="467" y="0"/>
                  <a:pt x="601" y="135"/>
                  <a:pt x="601" y="297"/>
                </a:cubicBezTo>
                <a:cubicBezTo>
                  <a:pt x="601" y="467"/>
                  <a:pt x="467" y="601"/>
                  <a:pt x="304" y="601"/>
                </a:cubicBezTo>
                <a:close/>
                <a:moveTo>
                  <a:pt x="304" y="57"/>
                </a:moveTo>
                <a:lnTo>
                  <a:pt x="304" y="57"/>
                </a:lnTo>
                <a:cubicBezTo>
                  <a:pt x="170" y="57"/>
                  <a:pt x="57" y="163"/>
                  <a:pt x="57" y="297"/>
                </a:cubicBezTo>
                <a:cubicBezTo>
                  <a:pt x="57" y="431"/>
                  <a:pt x="170" y="544"/>
                  <a:pt x="304" y="544"/>
                </a:cubicBezTo>
                <a:cubicBezTo>
                  <a:pt x="438" y="544"/>
                  <a:pt x="544" y="431"/>
                  <a:pt x="544" y="297"/>
                </a:cubicBezTo>
                <a:cubicBezTo>
                  <a:pt x="544" y="163"/>
                  <a:pt x="438" y="57"/>
                  <a:pt x="304" y="57"/>
                </a:cubicBezTo>
                <a:close/>
                <a:moveTo>
                  <a:pt x="424" y="325"/>
                </a:moveTo>
                <a:lnTo>
                  <a:pt x="424" y="325"/>
                </a:lnTo>
                <a:cubicBezTo>
                  <a:pt x="332" y="325"/>
                  <a:pt x="332" y="325"/>
                  <a:pt x="332" y="325"/>
                </a:cubicBezTo>
                <a:cubicBezTo>
                  <a:pt x="332" y="424"/>
                  <a:pt x="332" y="424"/>
                  <a:pt x="332" y="424"/>
                </a:cubicBezTo>
                <a:cubicBezTo>
                  <a:pt x="332" y="438"/>
                  <a:pt x="318" y="453"/>
                  <a:pt x="304" y="453"/>
                </a:cubicBezTo>
                <a:cubicBezTo>
                  <a:pt x="283" y="453"/>
                  <a:pt x="276" y="438"/>
                  <a:pt x="276" y="424"/>
                </a:cubicBezTo>
                <a:cubicBezTo>
                  <a:pt x="276" y="325"/>
                  <a:pt x="276" y="325"/>
                  <a:pt x="276" y="325"/>
                </a:cubicBezTo>
                <a:cubicBezTo>
                  <a:pt x="177" y="325"/>
                  <a:pt x="177" y="325"/>
                  <a:pt x="177" y="325"/>
                </a:cubicBezTo>
                <a:cubicBezTo>
                  <a:pt x="163" y="325"/>
                  <a:pt x="148" y="318"/>
                  <a:pt x="148" y="297"/>
                </a:cubicBezTo>
                <a:cubicBezTo>
                  <a:pt x="148" y="283"/>
                  <a:pt x="163" y="269"/>
                  <a:pt x="177" y="269"/>
                </a:cubicBezTo>
                <a:cubicBezTo>
                  <a:pt x="276" y="269"/>
                  <a:pt x="276" y="269"/>
                  <a:pt x="276" y="269"/>
                </a:cubicBezTo>
                <a:cubicBezTo>
                  <a:pt x="276" y="177"/>
                  <a:pt x="276" y="177"/>
                  <a:pt x="276" y="177"/>
                </a:cubicBezTo>
                <a:cubicBezTo>
                  <a:pt x="276" y="163"/>
                  <a:pt x="283" y="149"/>
                  <a:pt x="304" y="149"/>
                </a:cubicBezTo>
                <a:cubicBezTo>
                  <a:pt x="318" y="149"/>
                  <a:pt x="332" y="163"/>
                  <a:pt x="332" y="177"/>
                </a:cubicBezTo>
                <a:cubicBezTo>
                  <a:pt x="332" y="269"/>
                  <a:pt x="332" y="269"/>
                  <a:pt x="332" y="269"/>
                </a:cubicBezTo>
                <a:cubicBezTo>
                  <a:pt x="424" y="269"/>
                  <a:pt x="424" y="269"/>
                  <a:pt x="424" y="269"/>
                </a:cubicBezTo>
                <a:cubicBezTo>
                  <a:pt x="438" y="269"/>
                  <a:pt x="452" y="283"/>
                  <a:pt x="452" y="297"/>
                </a:cubicBezTo>
                <a:cubicBezTo>
                  <a:pt x="452" y="318"/>
                  <a:pt x="438" y="325"/>
                  <a:pt x="424" y="325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wrap="none" anchor="ctr"/>
          <a:lstStyle/>
          <a:p>
            <a:endParaRPr lang="en-US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512" name="Rectangle à coins arrondis 511"/>
          <p:cNvSpPr/>
          <p:nvPr/>
        </p:nvSpPr>
        <p:spPr>
          <a:xfrm>
            <a:off x="1907704" y="3249000"/>
            <a:ext cx="631296" cy="180000"/>
          </a:xfrm>
          <a:prstGeom prst="roundRect">
            <a:avLst/>
          </a:prstGeom>
          <a:solidFill>
            <a:srgbClr val="2F2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fr-FR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 Insert </a:t>
            </a:r>
            <a:r>
              <a:rPr lang="fr-FR" sz="8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UA</a:t>
            </a:r>
            <a:endParaRPr lang="fr-FR" sz="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3" name="Rectangle à coins arrondis 512"/>
          <p:cNvSpPr/>
          <p:nvPr/>
        </p:nvSpPr>
        <p:spPr>
          <a:xfrm>
            <a:off x="3023936" y="4653160"/>
            <a:ext cx="972000" cy="216000"/>
          </a:xfrm>
          <a:prstGeom prst="roundRect">
            <a:avLst/>
          </a:prstGeom>
          <a:solidFill>
            <a:srgbClr val="2F2FFF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Animation RUN</a:t>
            </a:r>
            <a:endParaRPr lang="fr-FR" sz="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4" name="Rectangle à coins arrondis 513"/>
          <p:cNvSpPr/>
          <p:nvPr/>
        </p:nvSpPr>
        <p:spPr>
          <a:xfrm>
            <a:off x="2627784" y="3249000"/>
            <a:ext cx="795219" cy="180000"/>
          </a:xfrm>
          <a:prstGeom prst="roundRect">
            <a:avLst/>
          </a:prstGeom>
          <a:solidFill>
            <a:srgbClr val="2F2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fr-FR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 </a:t>
            </a:r>
            <a:r>
              <a:rPr lang="fr-FR" sz="8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Insert Element</a:t>
            </a:r>
            <a:endParaRPr lang="fr-FR" sz="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5" name="Rectangle à coins arrondis 514"/>
          <p:cNvSpPr/>
          <p:nvPr/>
        </p:nvSpPr>
        <p:spPr>
          <a:xfrm>
            <a:off x="3606830" y="3249000"/>
            <a:ext cx="1037178" cy="180000"/>
          </a:xfrm>
          <a:prstGeom prst="roundRect">
            <a:avLst/>
          </a:prstGeom>
          <a:solidFill>
            <a:srgbClr val="2F2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fr-FR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 </a:t>
            </a:r>
            <a:r>
              <a:rPr lang="fr-FR" sz="8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Customize Element</a:t>
            </a:r>
            <a:endParaRPr lang="fr-FR" sz="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6" name="Rectangle à coins arrondis 515"/>
          <p:cNvSpPr/>
          <p:nvPr/>
        </p:nvSpPr>
        <p:spPr>
          <a:xfrm>
            <a:off x="1823406" y="5013176"/>
            <a:ext cx="1512168" cy="360040"/>
          </a:xfrm>
          <a:prstGeom prst="roundRect">
            <a:avLst>
              <a:gd name="adj" fmla="val 17272"/>
            </a:avLst>
          </a:prstGeom>
          <a:solidFill>
            <a:schemeClr val="bg1">
              <a:lumMod val="85000"/>
            </a:scheme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lang="en-US" sz="1350">
              <a:solidFill>
                <a:prstClr val="white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517" name="Organigramme : Processus 516"/>
          <p:cNvSpPr/>
          <p:nvPr/>
        </p:nvSpPr>
        <p:spPr>
          <a:xfrm>
            <a:off x="1823406" y="5211202"/>
            <a:ext cx="1512168" cy="866522"/>
          </a:xfrm>
          <a:prstGeom prst="flowChartProcess">
            <a:avLst/>
          </a:prstGeom>
          <a:solidFill>
            <a:schemeClr val="bg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lang="en-US" sz="1350">
              <a:solidFill>
                <a:prstClr val="white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518" name="Rectangle 517"/>
          <p:cNvSpPr/>
          <p:nvPr/>
        </p:nvSpPr>
        <p:spPr>
          <a:xfrm>
            <a:off x="2179361" y="5674450"/>
            <a:ext cx="882000" cy="144016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tlCol="0" anchor="ctr"/>
          <a:lstStyle/>
          <a:p>
            <a:r>
              <a:rPr lang="fr-BE" sz="800" dirty="0">
                <a:solidFill>
                  <a:schemeClr val="tx1"/>
                </a:solidFill>
              </a:rPr>
              <a:t>3 seconds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520" name="ZoneTexte 519"/>
          <p:cNvSpPr txBox="1"/>
          <p:nvPr/>
        </p:nvSpPr>
        <p:spPr>
          <a:xfrm>
            <a:off x="2106967" y="5044681"/>
            <a:ext cx="1188000" cy="12311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r"/>
            <a:r>
              <a:rPr lang="fr-FR" sz="800" b="1" dirty="0" smtClean="0"/>
              <a:t>Edit UA </a:t>
            </a:r>
            <a:r>
              <a:rPr lang="fr-FR" sz="800" b="1" dirty="0" err="1"/>
              <a:t>parameters</a:t>
            </a:r>
            <a:endParaRPr lang="en-US" sz="800" b="1" dirty="0"/>
          </a:p>
        </p:txBody>
      </p:sp>
      <p:sp>
        <p:nvSpPr>
          <p:cNvPr id="521" name="Rectangle à coins arrondis 520"/>
          <p:cNvSpPr/>
          <p:nvPr/>
        </p:nvSpPr>
        <p:spPr>
          <a:xfrm>
            <a:off x="1867071" y="5879182"/>
            <a:ext cx="441948" cy="126008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5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Delete</a:t>
            </a:r>
            <a:endParaRPr lang="fr-FR" sz="5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2" name="Rectangle à coins arrondis 521"/>
          <p:cNvSpPr/>
          <p:nvPr/>
        </p:nvSpPr>
        <p:spPr>
          <a:xfrm>
            <a:off x="2345200" y="5877272"/>
            <a:ext cx="441948" cy="126008"/>
          </a:xfrm>
          <a:prstGeom prst="roundRect">
            <a:avLst>
              <a:gd name="adj" fmla="val 50000"/>
            </a:avLst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5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Cancel</a:t>
            </a:r>
            <a:endParaRPr lang="fr-FR" sz="5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3" name="Rectangle à coins arrondis 522"/>
          <p:cNvSpPr/>
          <p:nvPr/>
        </p:nvSpPr>
        <p:spPr>
          <a:xfrm>
            <a:off x="2840387" y="5879264"/>
            <a:ext cx="441948" cy="126008"/>
          </a:xfrm>
          <a:prstGeom prst="roundRect">
            <a:avLst>
              <a:gd name="adj" fmla="val 50000"/>
            </a:avLst>
          </a:prstGeom>
          <a:solidFill>
            <a:srgbClr val="2F2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5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Save</a:t>
            </a:r>
            <a:endParaRPr lang="fr-FR" sz="5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4" name="Freeform 117"/>
          <p:cNvSpPr>
            <a:spLocks noChangeArrowheads="1"/>
          </p:cNvSpPr>
          <p:nvPr/>
        </p:nvSpPr>
        <p:spPr bwMode="auto">
          <a:xfrm>
            <a:off x="2033744" y="5049192"/>
            <a:ext cx="108000" cy="108000"/>
          </a:xfrm>
          <a:custGeom>
            <a:avLst/>
            <a:gdLst>
              <a:gd name="T0" fmla="*/ 39678193 w 602"/>
              <a:gd name="T1" fmla="*/ 78441997 h 602"/>
              <a:gd name="T2" fmla="*/ 39678193 w 602"/>
              <a:gd name="T3" fmla="*/ 78441997 h 602"/>
              <a:gd name="T4" fmla="*/ 0 w 602"/>
              <a:gd name="T5" fmla="*/ 38763987 h 602"/>
              <a:gd name="T6" fmla="*/ 39678193 w 602"/>
              <a:gd name="T7" fmla="*/ 0 h 602"/>
              <a:gd name="T8" fmla="*/ 78442719 w 602"/>
              <a:gd name="T9" fmla="*/ 38763987 h 602"/>
              <a:gd name="T10" fmla="*/ 39678193 w 602"/>
              <a:gd name="T11" fmla="*/ 78441997 h 602"/>
              <a:gd name="T12" fmla="*/ 39678193 w 602"/>
              <a:gd name="T13" fmla="*/ 7439717 h 602"/>
              <a:gd name="T14" fmla="*/ 39678193 w 602"/>
              <a:gd name="T15" fmla="*/ 7439717 h 602"/>
              <a:gd name="T16" fmla="*/ 7439751 w 602"/>
              <a:gd name="T17" fmla="*/ 38763987 h 602"/>
              <a:gd name="T18" fmla="*/ 39678193 w 602"/>
              <a:gd name="T19" fmla="*/ 71002280 h 602"/>
              <a:gd name="T20" fmla="*/ 71002968 w 602"/>
              <a:gd name="T21" fmla="*/ 38763987 h 602"/>
              <a:gd name="T22" fmla="*/ 39678193 w 602"/>
              <a:gd name="T23" fmla="*/ 7439717 h 602"/>
              <a:gd name="T24" fmla="*/ 52599581 w 602"/>
              <a:gd name="T25" fmla="*/ 56253627 h 602"/>
              <a:gd name="T26" fmla="*/ 52599581 w 602"/>
              <a:gd name="T27" fmla="*/ 56253627 h 602"/>
              <a:gd name="T28" fmla="*/ 50772248 w 602"/>
              <a:gd name="T29" fmla="*/ 55339965 h 602"/>
              <a:gd name="T30" fmla="*/ 50772248 w 602"/>
              <a:gd name="T31" fmla="*/ 55339965 h 602"/>
              <a:gd name="T32" fmla="*/ 39678193 w 602"/>
              <a:gd name="T33" fmla="*/ 44376380 h 602"/>
              <a:gd name="T34" fmla="*/ 28583776 w 602"/>
              <a:gd name="T35" fmla="*/ 55339965 h 602"/>
              <a:gd name="T36" fmla="*/ 28583776 w 602"/>
              <a:gd name="T37" fmla="*/ 55339965 h 602"/>
              <a:gd name="T38" fmla="*/ 25843138 w 602"/>
              <a:gd name="T39" fmla="*/ 56253627 h 602"/>
              <a:gd name="T40" fmla="*/ 22188473 w 602"/>
              <a:gd name="T41" fmla="*/ 52598978 h 602"/>
              <a:gd name="T42" fmla="*/ 23102139 w 602"/>
              <a:gd name="T43" fmla="*/ 49858353 h 602"/>
              <a:gd name="T44" fmla="*/ 23102139 w 602"/>
              <a:gd name="T45" fmla="*/ 49858353 h 602"/>
              <a:gd name="T46" fmla="*/ 34196195 w 602"/>
              <a:gd name="T47" fmla="*/ 38763987 h 602"/>
              <a:gd name="T48" fmla="*/ 23102139 w 602"/>
              <a:gd name="T49" fmla="*/ 27669982 h 602"/>
              <a:gd name="T50" fmla="*/ 23102139 w 602"/>
              <a:gd name="T51" fmla="*/ 27669982 h 602"/>
              <a:gd name="T52" fmla="*/ 22188473 w 602"/>
              <a:gd name="T53" fmla="*/ 25842658 h 602"/>
              <a:gd name="T54" fmla="*/ 25843138 w 602"/>
              <a:gd name="T55" fmla="*/ 22188371 h 602"/>
              <a:gd name="T56" fmla="*/ 28583776 w 602"/>
              <a:gd name="T57" fmla="*/ 23102033 h 602"/>
              <a:gd name="T58" fmla="*/ 28583776 w 602"/>
              <a:gd name="T59" fmla="*/ 23102033 h 602"/>
              <a:gd name="T60" fmla="*/ 39678193 w 602"/>
              <a:gd name="T61" fmla="*/ 34196037 h 602"/>
              <a:gd name="T62" fmla="*/ 50772248 w 602"/>
              <a:gd name="T63" fmla="*/ 23102033 h 602"/>
              <a:gd name="T64" fmla="*/ 50772248 w 602"/>
              <a:gd name="T65" fmla="*/ 23102033 h 602"/>
              <a:gd name="T66" fmla="*/ 52599581 w 602"/>
              <a:gd name="T67" fmla="*/ 22188371 h 602"/>
              <a:gd name="T68" fmla="*/ 56254247 w 602"/>
              <a:gd name="T69" fmla="*/ 25842658 h 602"/>
              <a:gd name="T70" fmla="*/ 55340580 w 602"/>
              <a:gd name="T71" fmla="*/ 27669982 h 602"/>
              <a:gd name="T72" fmla="*/ 55340580 w 602"/>
              <a:gd name="T73" fmla="*/ 27669982 h 602"/>
              <a:gd name="T74" fmla="*/ 44376945 w 602"/>
              <a:gd name="T75" fmla="*/ 38763987 h 602"/>
              <a:gd name="T76" fmla="*/ 55340580 w 602"/>
              <a:gd name="T77" fmla="*/ 49858353 h 602"/>
              <a:gd name="T78" fmla="*/ 55340580 w 602"/>
              <a:gd name="T79" fmla="*/ 49858353 h 602"/>
              <a:gd name="T80" fmla="*/ 56254247 w 602"/>
              <a:gd name="T81" fmla="*/ 52598978 h 602"/>
              <a:gd name="T82" fmla="*/ 52599581 w 602"/>
              <a:gd name="T83" fmla="*/ 56253627 h 602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</a:gdLst>
            <a:ahLst/>
            <a:cxnLst>
              <a:cxn ang="T84">
                <a:pos x="T0" y="T1"/>
              </a:cxn>
              <a:cxn ang="T85">
                <a:pos x="T2" y="T3"/>
              </a:cxn>
              <a:cxn ang="T86">
                <a:pos x="T4" y="T5"/>
              </a:cxn>
              <a:cxn ang="T87">
                <a:pos x="T6" y="T7"/>
              </a:cxn>
              <a:cxn ang="T88">
                <a:pos x="T8" y="T9"/>
              </a:cxn>
              <a:cxn ang="T89">
                <a:pos x="T10" y="T11"/>
              </a:cxn>
              <a:cxn ang="T90">
                <a:pos x="T12" y="T13"/>
              </a:cxn>
              <a:cxn ang="T91">
                <a:pos x="T14" y="T15"/>
              </a:cxn>
              <a:cxn ang="T92">
                <a:pos x="T16" y="T17"/>
              </a:cxn>
              <a:cxn ang="T93">
                <a:pos x="T18" y="T19"/>
              </a:cxn>
              <a:cxn ang="T94">
                <a:pos x="T20" y="T21"/>
              </a:cxn>
              <a:cxn ang="T95">
                <a:pos x="T22" y="T23"/>
              </a:cxn>
              <a:cxn ang="T96">
                <a:pos x="T24" y="T25"/>
              </a:cxn>
              <a:cxn ang="T97">
                <a:pos x="T26" y="T27"/>
              </a:cxn>
              <a:cxn ang="T98">
                <a:pos x="T28" y="T29"/>
              </a:cxn>
              <a:cxn ang="T99">
                <a:pos x="T30" y="T31"/>
              </a:cxn>
              <a:cxn ang="T100">
                <a:pos x="T32" y="T33"/>
              </a:cxn>
              <a:cxn ang="T101">
                <a:pos x="T34" y="T35"/>
              </a:cxn>
              <a:cxn ang="T102">
                <a:pos x="T36" y="T37"/>
              </a:cxn>
              <a:cxn ang="T103">
                <a:pos x="T38" y="T39"/>
              </a:cxn>
              <a:cxn ang="T104">
                <a:pos x="T40" y="T41"/>
              </a:cxn>
              <a:cxn ang="T105">
                <a:pos x="T42" y="T43"/>
              </a:cxn>
              <a:cxn ang="T106">
                <a:pos x="T44" y="T45"/>
              </a:cxn>
              <a:cxn ang="T107">
                <a:pos x="T46" y="T47"/>
              </a:cxn>
              <a:cxn ang="T108">
                <a:pos x="T48" y="T49"/>
              </a:cxn>
              <a:cxn ang="T109">
                <a:pos x="T50" y="T51"/>
              </a:cxn>
              <a:cxn ang="T110">
                <a:pos x="T52" y="T53"/>
              </a:cxn>
              <a:cxn ang="T111">
                <a:pos x="T54" y="T55"/>
              </a:cxn>
              <a:cxn ang="T112">
                <a:pos x="T56" y="T57"/>
              </a:cxn>
              <a:cxn ang="T113">
                <a:pos x="T58" y="T59"/>
              </a:cxn>
              <a:cxn ang="T114">
                <a:pos x="T60" y="T61"/>
              </a:cxn>
              <a:cxn ang="T115">
                <a:pos x="T62" y="T63"/>
              </a:cxn>
              <a:cxn ang="T116">
                <a:pos x="T64" y="T65"/>
              </a:cxn>
              <a:cxn ang="T117">
                <a:pos x="T66" y="T67"/>
              </a:cxn>
              <a:cxn ang="T118">
                <a:pos x="T68" y="T69"/>
              </a:cxn>
              <a:cxn ang="T119">
                <a:pos x="T70" y="T71"/>
              </a:cxn>
              <a:cxn ang="T120">
                <a:pos x="T72" y="T73"/>
              </a:cxn>
              <a:cxn ang="T121">
                <a:pos x="T74" y="T75"/>
              </a:cxn>
              <a:cxn ang="T122">
                <a:pos x="T76" y="T77"/>
              </a:cxn>
              <a:cxn ang="T123">
                <a:pos x="T78" y="T79"/>
              </a:cxn>
              <a:cxn ang="T124">
                <a:pos x="T80" y="T81"/>
              </a:cxn>
              <a:cxn ang="T125">
                <a:pos x="T82" y="T83"/>
              </a:cxn>
            </a:cxnLst>
            <a:rect l="0" t="0" r="r" b="b"/>
            <a:pathLst>
              <a:path w="602" h="602">
                <a:moveTo>
                  <a:pt x="304" y="601"/>
                </a:moveTo>
                <a:lnTo>
                  <a:pt x="304" y="601"/>
                </a:lnTo>
                <a:cubicBezTo>
                  <a:pt x="135" y="601"/>
                  <a:pt x="0" y="467"/>
                  <a:pt x="0" y="297"/>
                </a:cubicBezTo>
                <a:cubicBezTo>
                  <a:pt x="0" y="135"/>
                  <a:pt x="135" y="0"/>
                  <a:pt x="304" y="0"/>
                </a:cubicBezTo>
                <a:cubicBezTo>
                  <a:pt x="467" y="0"/>
                  <a:pt x="601" y="135"/>
                  <a:pt x="601" y="297"/>
                </a:cubicBezTo>
                <a:cubicBezTo>
                  <a:pt x="601" y="467"/>
                  <a:pt x="467" y="601"/>
                  <a:pt x="304" y="601"/>
                </a:cubicBezTo>
                <a:close/>
                <a:moveTo>
                  <a:pt x="304" y="57"/>
                </a:moveTo>
                <a:lnTo>
                  <a:pt x="304" y="57"/>
                </a:lnTo>
                <a:cubicBezTo>
                  <a:pt x="170" y="57"/>
                  <a:pt x="57" y="163"/>
                  <a:pt x="57" y="297"/>
                </a:cubicBezTo>
                <a:cubicBezTo>
                  <a:pt x="57" y="431"/>
                  <a:pt x="170" y="544"/>
                  <a:pt x="304" y="544"/>
                </a:cubicBezTo>
                <a:cubicBezTo>
                  <a:pt x="439" y="544"/>
                  <a:pt x="544" y="431"/>
                  <a:pt x="544" y="297"/>
                </a:cubicBezTo>
                <a:cubicBezTo>
                  <a:pt x="544" y="163"/>
                  <a:pt x="439" y="57"/>
                  <a:pt x="304" y="57"/>
                </a:cubicBezTo>
                <a:close/>
                <a:moveTo>
                  <a:pt x="403" y="431"/>
                </a:moveTo>
                <a:lnTo>
                  <a:pt x="403" y="431"/>
                </a:lnTo>
                <a:cubicBezTo>
                  <a:pt x="396" y="431"/>
                  <a:pt x="389" y="431"/>
                  <a:pt x="389" y="424"/>
                </a:cubicBezTo>
                <a:cubicBezTo>
                  <a:pt x="304" y="340"/>
                  <a:pt x="304" y="340"/>
                  <a:pt x="304" y="340"/>
                </a:cubicBezTo>
                <a:cubicBezTo>
                  <a:pt x="219" y="424"/>
                  <a:pt x="219" y="424"/>
                  <a:pt x="219" y="424"/>
                </a:cubicBezTo>
                <a:cubicBezTo>
                  <a:pt x="212" y="431"/>
                  <a:pt x="205" y="431"/>
                  <a:pt x="198" y="431"/>
                </a:cubicBezTo>
                <a:cubicBezTo>
                  <a:pt x="184" y="431"/>
                  <a:pt x="170" y="417"/>
                  <a:pt x="170" y="403"/>
                </a:cubicBezTo>
                <a:cubicBezTo>
                  <a:pt x="170" y="396"/>
                  <a:pt x="170" y="389"/>
                  <a:pt x="177" y="382"/>
                </a:cubicBezTo>
                <a:cubicBezTo>
                  <a:pt x="262" y="297"/>
                  <a:pt x="262" y="297"/>
                  <a:pt x="262" y="297"/>
                </a:cubicBezTo>
                <a:cubicBezTo>
                  <a:pt x="177" y="212"/>
                  <a:pt x="177" y="212"/>
                  <a:pt x="177" y="212"/>
                </a:cubicBezTo>
                <a:cubicBezTo>
                  <a:pt x="170" y="212"/>
                  <a:pt x="170" y="205"/>
                  <a:pt x="170" y="198"/>
                </a:cubicBezTo>
                <a:cubicBezTo>
                  <a:pt x="170" y="177"/>
                  <a:pt x="184" y="170"/>
                  <a:pt x="198" y="170"/>
                </a:cubicBezTo>
                <a:cubicBezTo>
                  <a:pt x="205" y="170"/>
                  <a:pt x="212" y="170"/>
                  <a:pt x="219" y="177"/>
                </a:cubicBezTo>
                <a:cubicBezTo>
                  <a:pt x="304" y="262"/>
                  <a:pt x="304" y="262"/>
                  <a:pt x="304" y="262"/>
                </a:cubicBezTo>
                <a:cubicBezTo>
                  <a:pt x="389" y="177"/>
                  <a:pt x="389" y="177"/>
                  <a:pt x="389" y="177"/>
                </a:cubicBezTo>
                <a:cubicBezTo>
                  <a:pt x="389" y="170"/>
                  <a:pt x="396" y="170"/>
                  <a:pt x="403" y="170"/>
                </a:cubicBezTo>
                <a:cubicBezTo>
                  <a:pt x="424" y="170"/>
                  <a:pt x="431" y="177"/>
                  <a:pt x="431" y="198"/>
                </a:cubicBezTo>
                <a:cubicBezTo>
                  <a:pt x="431" y="205"/>
                  <a:pt x="431" y="212"/>
                  <a:pt x="424" y="212"/>
                </a:cubicBezTo>
                <a:cubicBezTo>
                  <a:pt x="340" y="297"/>
                  <a:pt x="340" y="297"/>
                  <a:pt x="340" y="297"/>
                </a:cubicBezTo>
                <a:cubicBezTo>
                  <a:pt x="424" y="382"/>
                  <a:pt x="424" y="382"/>
                  <a:pt x="424" y="382"/>
                </a:cubicBezTo>
                <a:cubicBezTo>
                  <a:pt x="431" y="389"/>
                  <a:pt x="431" y="396"/>
                  <a:pt x="431" y="403"/>
                </a:cubicBezTo>
                <a:cubicBezTo>
                  <a:pt x="431" y="417"/>
                  <a:pt x="424" y="431"/>
                  <a:pt x="403" y="431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525" name="Freeform 119"/>
          <p:cNvSpPr>
            <a:spLocks noChangeArrowheads="1"/>
          </p:cNvSpPr>
          <p:nvPr/>
        </p:nvSpPr>
        <p:spPr bwMode="auto">
          <a:xfrm>
            <a:off x="2165131" y="5049192"/>
            <a:ext cx="108000" cy="108000"/>
          </a:xfrm>
          <a:custGeom>
            <a:avLst/>
            <a:gdLst>
              <a:gd name="T0" fmla="*/ 39339251 w 609"/>
              <a:gd name="T1" fmla="*/ 78441997 h 602"/>
              <a:gd name="T2" fmla="*/ 39339251 w 609"/>
              <a:gd name="T3" fmla="*/ 78441997 h 602"/>
              <a:gd name="T4" fmla="*/ 0 w 609"/>
              <a:gd name="T5" fmla="*/ 38763987 h 602"/>
              <a:gd name="T6" fmla="*/ 39339251 w 609"/>
              <a:gd name="T7" fmla="*/ 0 h 602"/>
              <a:gd name="T8" fmla="*/ 78678142 w 609"/>
              <a:gd name="T9" fmla="*/ 38763987 h 602"/>
              <a:gd name="T10" fmla="*/ 39339251 w 609"/>
              <a:gd name="T11" fmla="*/ 78441997 h 602"/>
              <a:gd name="T12" fmla="*/ 39339251 w 609"/>
              <a:gd name="T13" fmla="*/ 7439717 h 602"/>
              <a:gd name="T14" fmla="*/ 39339251 w 609"/>
              <a:gd name="T15" fmla="*/ 7439717 h 602"/>
              <a:gd name="T16" fmla="*/ 7376244 w 609"/>
              <a:gd name="T17" fmla="*/ 38763987 h 602"/>
              <a:gd name="T18" fmla="*/ 39339251 w 609"/>
              <a:gd name="T19" fmla="*/ 71002280 h 602"/>
              <a:gd name="T20" fmla="*/ 71302258 w 609"/>
              <a:gd name="T21" fmla="*/ 38763987 h 602"/>
              <a:gd name="T22" fmla="*/ 39339251 w 609"/>
              <a:gd name="T23" fmla="*/ 7439717 h 602"/>
              <a:gd name="T24" fmla="*/ 54867675 w 609"/>
              <a:gd name="T25" fmla="*/ 42418636 h 602"/>
              <a:gd name="T26" fmla="*/ 54867675 w 609"/>
              <a:gd name="T27" fmla="*/ 42418636 h 602"/>
              <a:gd name="T28" fmla="*/ 47620933 w 609"/>
              <a:gd name="T29" fmla="*/ 42418636 h 602"/>
              <a:gd name="T30" fmla="*/ 42962442 w 609"/>
              <a:gd name="T31" fmla="*/ 42418636 h 602"/>
              <a:gd name="T32" fmla="*/ 35715700 w 609"/>
              <a:gd name="T33" fmla="*/ 42418636 h 602"/>
              <a:gd name="T34" fmla="*/ 31057209 w 609"/>
              <a:gd name="T35" fmla="*/ 42418636 h 602"/>
              <a:gd name="T36" fmla="*/ 23810467 w 609"/>
              <a:gd name="T37" fmla="*/ 42418636 h 602"/>
              <a:gd name="T38" fmla="*/ 20187276 w 609"/>
              <a:gd name="T39" fmla="*/ 38763987 h 602"/>
              <a:gd name="T40" fmla="*/ 23810467 w 609"/>
              <a:gd name="T41" fmla="*/ 35109700 h 602"/>
              <a:gd name="T42" fmla="*/ 31963007 w 609"/>
              <a:gd name="T43" fmla="*/ 35109700 h 602"/>
              <a:gd name="T44" fmla="*/ 35715700 w 609"/>
              <a:gd name="T45" fmla="*/ 35109700 h 602"/>
              <a:gd name="T46" fmla="*/ 42962442 w 609"/>
              <a:gd name="T47" fmla="*/ 35109700 h 602"/>
              <a:gd name="T48" fmla="*/ 47620933 w 609"/>
              <a:gd name="T49" fmla="*/ 35109700 h 602"/>
              <a:gd name="T50" fmla="*/ 54867675 w 609"/>
              <a:gd name="T51" fmla="*/ 35109700 h 602"/>
              <a:gd name="T52" fmla="*/ 58491226 w 609"/>
              <a:gd name="T53" fmla="*/ 38763987 h 602"/>
              <a:gd name="T54" fmla="*/ 54867675 w 609"/>
              <a:gd name="T55" fmla="*/ 42418636 h 602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0" t="0" r="r" b="b"/>
            <a:pathLst>
              <a:path w="609" h="602">
                <a:moveTo>
                  <a:pt x="304" y="601"/>
                </a:moveTo>
                <a:lnTo>
                  <a:pt x="304" y="601"/>
                </a:lnTo>
                <a:cubicBezTo>
                  <a:pt x="134" y="601"/>
                  <a:pt x="0" y="467"/>
                  <a:pt x="0" y="297"/>
                </a:cubicBezTo>
                <a:cubicBezTo>
                  <a:pt x="0" y="135"/>
                  <a:pt x="134" y="0"/>
                  <a:pt x="304" y="0"/>
                </a:cubicBezTo>
                <a:cubicBezTo>
                  <a:pt x="474" y="0"/>
                  <a:pt x="608" y="135"/>
                  <a:pt x="608" y="297"/>
                </a:cubicBezTo>
                <a:cubicBezTo>
                  <a:pt x="608" y="467"/>
                  <a:pt x="474" y="601"/>
                  <a:pt x="304" y="601"/>
                </a:cubicBezTo>
                <a:close/>
                <a:moveTo>
                  <a:pt x="304" y="57"/>
                </a:moveTo>
                <a:lnTo>
                  <a:pt x="304" y="57"/>
                </a:lnTo>
                <a:cubicBezTo>
                  <a:pt x="170" y="57"/>
                  <a:pt x="57" y="163"/>
                  <a:pt x="57" y="297"/>
                </a:cubicBezTo>
                <a:cubicBezTo>
                  <a:pt x="57" y="431"/>
                  <a:pt x="170" y="544"/>
                  <a:pt x="304" y="544"/>
                </a:cubicBezTo>
                <a:cubicBezTo>
                  <a:pt x="438" y="544"/>
                  <a:pt x="551" y="431"/>
                  <a:pt x="551" y="297"/>
                </a:cubicBezTo>
                <a:cubicBezTo>
                  <a:pt x="551" y="163"/>
                  <a:pt x="438" y="57"/>
                  <a:pt x="304" y="57"/>
                </a:cubicBezTo>
                <a:close/>
                <a:moveTo>
                  <a:pt x="424" y="325"/>
                </a:moveTo>
                <a:lnTo>
                  <a:pt x="424" y="325"/>
                </a:lnTo>
                <a:cubicBezTo>
                  <a:pt x="368" y="325"/>
                  <a:pt x="368" y="325"/>
                  <a:pt x="368" y="325"/>
                </a:cubicBezTo>
                <a:cubicBezTo>
                  <a:pt x="332" y="325"/>
                  <a:pt x="332" y="325"/>
                  <a:pt x="332" y="325"/>
                </a:cubicBezTo>
                <a:cubicBezTo>
                  <a:pt x="276" y="325"/>
                  <a:pt x="276" y="325"/>
                  <a:pt x="276" y="325"/>
                </a:cubicBezTo>
                <a:cubicBezTo>
                  <a:pt x="240" y="325"/>
                  <a:pt x="240" y="325"/>
                  <a:pt x="240" y="325"/>
                </a:cubicBezTo>
                <a:cubicBezTo>
                  <a:pt x="184" y="325"/>
                  <a:pt x="184" y="325"/>
                  <a:pt x="184" y="325"/>
                </a:cubicBezTo>
                <a:cubicBezTo>
                  <a:pt x="163" y="325"/>
                  <a:pt x="156" y="318"/>
                  <a:pt x="156" y="297"/>
                </a:cubicBezTo>
                <a:cubicBezTo>
                  <a:pt x="156" y="283"/>
                  <a:pt x="163" y="269"/>
                  <a:pt x="184" y="269"/>
                </a:cubicBezTo>
                <a:cubicBezTo>
                  <a:pt x="247" y="269"/>
                  <a:pt x="247" y="269"/>
                  <a:pt x="247" y="269"/>
                </a:cubicBezTo>
                <a:cubicBezTo>
                  <a:pt x="276" y="269"/>
                  <a:pt x="276" y="269"/>
                  <a:pt x="276" y="269"/>
                </a:cubicBezTo>
                <a:cubicBezTo>
                  <a:pt x="332" y="269"/>
                  <a:pt x="332" y="269"/>
                  <a:pt x="332" y="269"/>
                </a:cubicBezTo>
                <a:cubicBezTo>
                  <a:pt x="368" y="269"/>
                  <a:pt x="368" y="269"/>
                  <a:pt x="368" y="269"/>
                </a:cubicBezTo>
                <a:cubicBezTo>
                  <a:pt x="424" y="269"/>
                  <a:pt x="424" y="269"/>
                  <a:pt x="424" y="269"/>
                </a:cubicBezTo>
                <a:cubicBezTo>
                  <a:pt x="445" y="269"/>
                  <a:pt x="452" y="283"/>
                  <a:pt x="452" y="297"/>
                </a:cubicBezTo>
                <a:cubicBezTo>
                  <a:pt x="452" y="318"/>
                  <a:pt x="445" y="325"/>
                  <a:pt x="424" y="325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526" name="Freeform 120"/>
          <p:cNvSpPr>
            <a:spLocks noChangeArrowheads="1"/>
          </p:cNvSpPr>
          <p:nvPr/>
        </p:nvSpPr>
        <p:spPr bwMode="auto">
          <a:xfrm>
            <a:off x="1893436" y="5049192"/>
            <a:ext cx="108000" cy="108000"/>
          </a:xfrm>
          <a:custGeom>
            <a:avLst/>
            <a:gdLst>
              <a:gd name="T0" fmla="*/ 39678193 w 602"/>
              <a:gd name="T1" fmla="*/ 78441997 h 602"/>
              <a:gd name="T2" fmla="*/ 39678193 w 602"/>
              <a:gd name="T3" fmla="*/ 78441997 h 602"/>
              <a:gd name="T4" fmla="*/ 0 w 602"/>
              <a:gd name="T5" fmla="*/ 38763987 h 602"/>
              <a:gd name="T6" fmla="*/ 39678193 w 602"/>
              <a:gd name="T7" fmla="*/ 0 h 602"/>
              <a:gd name="T8" fmla="*/ 78442719 w 602"/>
              <a:gd name="T9" fmla="*/ 38763987 h 602"/>
              <a:gd name="T10" fmla="*/ 39678193 w 602"/>
              <a:gd name="T11" fmla="*/ 78441997 h 602"/>
              <a:gd name="T12" fmla="*/ 39678193 w 602"/>
              <a:gd name="T13" fmla="*/ 7439717 h 602"/>
              <a:gd name="T14" fmla="*/ 39678193 w 602"/>
              <a:gd name="T15" fmla="*/ 7439717 h 602"/>
              <a:gd name="T16" fmla="*/ 7439751 w 602"/>
              <a:gd name="T17" fmla="*/ 38763987 h 602"/>
              <a:gd name="T18" fmla="*/ 39678193 w 602"/>
              <a:gd name="T19" fmla="*/ 71002280 h 602"/>
              <a:gd name="T20" fmla="*/ 71002968 w 602"/>
              <a:gd name="T21" fmla="*/ 38763987 h 602"/>
              <a:gd name="T22" fmla="*/ 39678193 w 602"/>
              <a:gd name="T23" fmla="*/ 7439717 h 602"/>
              <a:gd name="T24" fmla="*/ 55340580 w 602"/>
              <a:gd name="T25" fmla="*/ 42418636 h 602"/>
              <a:gd name="T26" fmla="*/ 55340580 w 602"/>
              <a:gd name="T27" fmla="*/ 42418636 h 602"/>
              <a:gd name="T28" fmla="*/ 43332858 w 602"/>
              <a:gd name="T29" fmla="*/ 42418636 h 602"/>
              <a:gd name="T30" fmla="*/ 43332858 w 602"/>
              <a:gd name="T31" fmla="*/ 55339965 h 602"/>
              <a:gd name="T32" fmla="*/ 39678193 w 602"/>
              <a:gd name="T33" fmla="*/ 59125033 h 602"/>
              <a:gd name="T34" fmla="*/ 36023527 w 602"/>
              <a:gd name="T35" fmla="*/ 55339965 h 602"/>
              <a:gd name="T36" fmla="*/ 36023527 w 602"/>
              <a:gd name="T37" fmla="*/ 42418636 h 602"/>
              <a:gd name="T38" fmla="*/ 23102139 w 602"/>
              <a:gd name="T39" fmla="*/ 42418636 h 602"/>
              <a:gd name="T40" fmla="*/ 19317053 w 602"/>
              <a:gd name="T41" fmla="*/ 38763987 h 602"/>
              <a:gd name="T42" fmla="*/ 23102139 w 602"/>
              <a:gd name="T43" fmla="*/ 35109700 h 602"/>
              <a:gd name="T44" fmla="*/ 36023527 w 602"/>
              <a:gd name="T45" fmla="*/ 35109700 h 602"/>
              <a:gd name="T46" fmla="*/ 36023527 w 602"/>
              <a:gd name="T47" fmla="*/ 23102033 h 602"/>
              <a:gd name="T48" fmla="*/ 39678193 w 602"/>
              <a:gd name="T49" fmla="*/ 19447384 h 602"/>
              <a:gd name="T50" fmla="*/ 43332858 w 602"/>
              <a:gd name="T51" fmla="*/ 23102033 h 602"/>
              <a:gd name="T52" fmla="*/ 43332858 w 602"/>
              <a:gd name="T53" fmla="*/ 35109700 h 602"/>
              <a:gd name="T54" fmla="*/ 55340580 w 602"/>
              <a:gd name="T55" fmla="*/ 35109700 h 602"/>
              <a:gd name="T56" fmla="*/ 58995246 w 602"/>
              <a:gd name="T57" fmla="*/ 38763987 h 602"/>
              <a:gd name="T58" fmla="*/ 55340580 w 602"/>
              <a:gd name="T59" fmla="*/ 42418636 h 602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</a:gdLst>
            <a:ahLst/>
            <a:cxnLst>
              <a:cxn ang="T60">
                <a:pos x="T0" y="T1"/>
              </a:cxn>
              <a:cxn ang="T61">
                <a:pos x="T2" y="T3"/>
              </a:cxn>
              <a:cxn ang="T62">
                <a:pos x="T4" y="T5"/>
              </a:cxn>
              <a:cxn ang="T63">
                <a:pos x="T6" y="T7"/>
              </a:cxn>
              <a:cxn ang="T64">
                <a:pos x="T8" y="T9"/>
              </a:cxn>
              <a:cxn ang="T65">
                <a:pos x="T10" y="T11"/>
              </a:cxn>
              <a:cxn ang="T66">
                <a:pos x="T12" y="T13"/>
              </a:cxn>
              <a:cxn ang="T67">
                <a:pos x="T14" y="T15"/>
              </a:cxn>
              <a:cxn ang="T68">
                <a:pos x="T16" y="T17"/>
              </a:cxn>
              <a:cxn ang="T69">
                <a:pos x="T18" y="T19"/>
              </a:cxn>
              <a:cxn ang="T70">
                <a:pos x="T20" y="T21"/>
              </a:cxn>
              <a:cxn ang="T71">
                <a:pos x="T22" y="T23"/>
              </a:cxn>
              <a:cxn ang="T72">
                <a:pos x="T24" y="T25"/>
              </a:cxn>
              <a:cxn ang="T73">
                <a:pos x="T26" y="T27"/>
              </a:cxn>
              <a:cxn ang="T74">
                <a:pos x="T28" y="T29"/>
              </a:cxn>
              <a:cxn ang="T75">
                <a:pos x="T30" y="T31"/>
              </a:cxn>
              <a:cxn ang="T76">
                <a:pos x="T32" y="T33"/>
              </a:cxn>
              <a:cxn ang="T77">
                <a:pos x="T34" y="T35"/>
              </a:cxn>
              <a:cxn ang="T78">
                <a:pos x="T36" y="T37"/>
              </a:cxn>
              <a:cxn ang="T79">
                <a:pos x="T38" y="T39"/>
              </a:cxn>
              <a:cxn ang="T80">
                <a:pos x="T40" y="T41"/>
              </a:cxn>
              <a:cxn ang="T81">
                <a:pos x="T42" y="T43"/>
              </a:cxn>
              <a:cxn ang="T82">
                <a:pos x="T44" y="T45"/>
              </a:cxn>
              <a:cxn ang="T83">
                <a:pos x="T46" y="T47"/>
              </a:cxn>
              <a:cxn ang="T84">
                <a:pos x="T48" y="T49"/>
              </a:cxn>
              <a:cxn ang="T85">
                <a:pos x="T50" y="T51"/>
              </a:cxn>
              <a:cxn ang="T86">
                <a:pos x="T52" y="T53"/>
              </a:cxn>
              <a:cxn ang="T87">
                <a:pos x="T54" y="T55"/>
              </a:cxn>
              <a:cxn ang="T88">
                <a:pos x="T56" y="T57"/>
              </a:cxn>
              <a:cxn ang="T89">
                <a:pos x="T58" y="T59"/>
              </a:cxn>
            </a:cxnLst>
            <a:rect l="0" t="0" r="r" b="b"/>
            <a:pathLst>
              <a:path w="602" h="602">
                <a:moveTo>
                  <a:pt x="304" y="601"/>
                </a:moveTo>
                <a:lnTo>
                  <a:pt x="304" y="601"/>
                </a:lnTo>
                <a:cubicBezTo>
                  <a:pt x="134" y="601"/>
                  <a:pt x="0" y="467"/>
                  <a:pt x="0" y="297"/>
                </a:cubicBezTo>
                <a:cubicBezTo>
                  <a:pt x="0" y="135"/>
                  <a:pt x="134" y="0"/>
                  <a:pt x="304" y="0"/>
                </a:cubicBezTo>
                <a:cubicBezTo>
                  <a:pt x="467" y="0"/>
                  <a:pt x="601" y="135"/>
                  <a:pt x="601" y="297"/>
                </a:cubicBezTo>
                <a:cubicBezTo>
                  <a:pt x="601" y="467"/>
                  <a:pt x="467" y="601"/>
                  <a:pt x="304" y="601"/>
                </a:cubicBezTo>
                <a:close/>
                <a:moveTo>
                  <a:pt x="304" y="57"/>
                </a:moveTo>
                <a:lnTo>
                  <a:pt x="304" y="57"/>
                </a:lnTo>
                <a:cubicBezTo>
                  <a:pt x="170" y="57"/>
                  <a:pt x="57" y="163"/>
                  <a:pt x="57" y="297"/>
                </a:cubicBezTo>
                <a:cubicBezTo>
                  <a:pt x="57" y="431"/>
                  <a:pt x="170" y="544"/>
                  <a:pt x="304" y="544"/>
                </a:cubicBezTo>
                <a:cubicBezTo>
                  <a:pt x="438" y="544"/>
                  <a:pt x="544" y="431"/>
                  <a:pt x="544" y="297"/>
                </a:cubicBezTo>
                <a:cubicBezTo>
                  <a:pt x="544" y="163"/>
                  <a:pt x="438" y="57"/>
                  <a:pt x="304" y="57"/>
                </a:cubicBezTo>
                <a:close/>
                <a:moveTo>
                  <a:pt x="424" y="325"/>
                </a:moveTo>
                <a:lnTo>
                  <a:pt x="424" y="325"/>
                </a:lnTo>
                <a:cubicBezTo>
                  <a:pt x="332" y="325"/>
                  <a:pt x="332" y="325"/>
                  <a:pt x="332" y="325"/>
                </a:cubicBezTo>
                <a:cubicBezTo>
                  <a:pt x="332" y="424"/>
                  <a:pt x="332" y="424"/>
                  <a:pt x="332" y="424"/>
                </a:cubicBezTo>
                <a:cubicBezTo>
                  <a:pt x="332" y="438"/>
                  <a:pt x="318" y="453"/>
                  <a:pt x="304" y="453"/>
                </a:cubicBezTo>
                <a:cubicBezTo>
                  <a:pt x="283" y="453"/>
                  <a:pt x="276" y="438"/>
                  <a:pt x="276" y="424"/>
                </a:cubicBezTo>
                <a:cubicBezTo>
                  <a:pt x="276" y="325"/>
                  <a:pt x="276" y="325"/>
                  <a:pt x="276" y="325"/>
                </a:cubicBezTo>
                <a:cubicBezTo>
                  <a:pt x="177" y="325"/>
                  <a:pt x="177" y="325"/>
                  <a:pt x="177" y="325"/>
                </a:cubicBezTo>
                <a:cubicBezTo>
                  <a:pt x="163" y="325"/>
                  <a:pt x="148" y="318"/>
                  <a:pt x="148" y="297"/>
                </a:cubicBezTo>
                <a:cubicBezTo>
                  <a:pt x="148" y="283"/>
                  <a:pt x="163" y="269"/>
                  <a:pt x="177" y="269"/>
                </a:cubicBezTo>
                <a:cubicBezTo>
                  <a:pt x="276" y="269"/>
                  <a:pt x="276" y="269"/>
                  <a:pt x="276" y="269"/>
                </a:cubicBezTo>
                <a:cubicBezTo>
                  <a:pt x="276" y="177"/>
                  <a:pt x="276" y="177"/>
                  <a:pt x="276" y="177"/>
                </a:cubicBezTo>
                <a:cubicBezTo>
                  <a:pt x="276" y="163"/>
                  <a:pt x="283" y="149"/>
                  <a:pt x="304" y="149"/>
                </a:cubicBezTo>
                <a:cubicBezTo>
                  <a:pt x="318" y="149"/>
                  <a:pt x="332" y="163"/>
                  <a:pt x="332" y="177"/>
                </a:cubicBezTo>
                <a:cubicBezTo>
                  <a:pt x="332" y="269"/>
                  <a:pt x="332" y="269"/>
                  <a:pt x="332" y="269"/>
                </a:cubicBezTo>
                <a:cubicBezTo>
                  <a:pt x="424" y="269"/>
                  <a:pt x="424" y="269"/>
                  <a:pt x="424" y="269"/>
                </a:cubicBezTo>
                <a:cubicBezTo>
                  <a:pt x="438" y="269"/>
                  <a:pt x="452" y="283"/>
                  <a:pt x="452" y="297"/>
                </a:cubicBezTo>
                <a:cubicBezTo>
                  <a:pt x="452" y="318"/>
                  <a:pt x="438" y="325"/>
                  <a:pt x="424" y="325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wrap="none" anchor="ctr"/>
          <a:lstStyle/>
          <a:p>
            <a:endParaRPr lang="en-US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527" name="Rectangle 526"/>
          <p:cNvSpPr/>
          <p:nvPr/>
        </p:nvSpPr>
        <p:spPr>
          <a:xfrm>
            <a:off x="2179361" y="5301208"/>
            <a:ext cx="882000" cy="144016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tlCol="0" anchor="ctr"/>
          <a:lstStyle/>
          <a:p>
            <a:r>
              <a:rPr lang="fr-FR" sz="800" dirty="0" err="1">
                <a:solidFill>
                  <a:schemeClr val="tx1"/>
                </a:solidFill>
              </a:rPr>
              <a:t>token</a:t>
            </a:r>
            <a:endParaRPr lang="fr-FR" sz="800" dirty="0">
              <a:solidFill>
                <a:schemeClr val="tx1"/>
              </a:solidFill>
            </a:endParaRPr>
          </a:p>
        </p:txBody>
      </p:sp>
      <p:sp>
        <p:nvSpPr>
          <p:cNvPr id="528" name="Rectangle 527"/>
          <p:cNvSpPr/>
          <p:nvPr/>
        </p:nvSpPr>
        <p:spPr>
          <a:xfrm>
            <a:off x="2179361" y="5488048"/>
            <a:ext cx="882000" cy="144016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tlCol="0" anchor="ctr"/>
          <a:lstStyle/>
          <a:p>
            <a:r>
              <a:rPr lang="en-US" sz="800" dirty="0">
                <a:solidFill>
                  <a:schemeClr val="tx1"/>
                </a:solidFill>
              </a:rPr>
              <a:t>Disappear</a:t>
            </a:r>
          </a:p>
        </p:txBody>
      </p:sp>
      <p:sp>
        <p:nvSpPr>
          <p:cNvPr id="529" name="Rectangle à coins arrondis 528"/>
          <p:cNvSpPr/>
          <p:nvPr/>
        </p:nvSpPr>
        <p:spPr>
          <a:xfrm>
            <a:off x="3407582" y="5013176"/>
            <a:ext cx="1512168" cy="360040"/>
          </a:xfrm>
          <a:prstGeom prst="roundRect">
            <a:avLst>
              <a:gd name="adj" fmla="val 17272"/>
            </a:avLst>
          </a:prstGeom>
          <a:solidFill>
            <a:schemeClr val="bg1">
              <a:lumMod val="85000"/>
            </a:scheme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lang="en-US" sz="1350">
              <a:solidFill>
                <a:prstClr val="white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530" name="Organigramme : Processus 529"/>
          <p:cNvSpPr/>
          <p:nvPr/>
        </p:nvSpPr>
        <p:spPr>
          <a:xfrm>
            <a:off x="3407582" y="5211202"/>
            <a:ext cx="1512168" cy="866522"/>
          </a:xfrm>
          <a:prstGeom prst="flowChartProcess">
            <a:avLst/>
          </a:prstGeom>
          <a:solidFill>
            <a:schemeClr val="bg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lang="en-US" sz="1350">
              <a:solidFill>
                <a:prstClr val="white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531" name="Rectangle 530"/>
          <p:cNvSpPr/>
          <p:nvPr/>
        </p:nvSpPr>
        <p:spPr>
          <a:xfrm>
            <a:off x="3763537" y="5674450"/>
            <a:ext cx="882000" cy="144016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tlCol="0" anchor="ctr"/>
          <a:lstStyle/>
          <a:p>
            <a:r>
              <a:rPr lang="fr-FR" sz="800" dirty="0" smtClean="0">
                <a:solidFill>
                  <a:schemeClr val="tx1"/>
                </a:solidFill>
              </a:rPr>
              <a:t>Black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533" name="ZoneTexte 532"/>
          <p:cNvSpPr txBox="1"/>
          <p:nvPr/>
        </p:nvSpPr>
        <p:spPr>
          <a:xfrm>
            <a:off x="3731291" y="5034081"/>
            <a:ext cx="1188000" cy="12311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fr-FR" sz="800" b="1" dirty="0" smtClean="0"/>
              <a:t>Edit Element</a:t>
            </a:r>
            <a:endParaRPr lang="en-US" sz="800" b="1" dirty="0"/>
          </a:p>
        </p:txBody>
      </p:sp>
      <p:sp>
        <p:nvSpPr>
          <p:cNvPr id="534" name="Rectangle à coins arrondis 533"/>
          <p:cNvSpPr/>
          <p:nvPr/>
        </p:nvSpPr>
        <p:spPr>
          <a:xfrm>
            <a:off x="3451247" y="5879182"/>
            <a:ext cx="441948" cy="126008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5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Delete</a:t>
            </a:r>
            <a:endParaRPr lang="fr-FR" sz="5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5" name="Rectangle à coins arrondis 534"/>
          <p:cNvSpPr/>
          <p:nvPr/>
        </p:nvSpPr>
        <p:spPr>
          <a:xfrm>
            <a:off x="3929376" y="5877272"/>
            <a:ext cx="441948" cy="126008"/>
          </a:xfrm>
          <a:prstGeom prst="roundRect">
            <a:avLst>
              <a:gd name="adj" fmla="val 50000"/>
            </a:avLst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5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Cancel</a:t>
            </a:r>
            <a:endParaRPr lang="fr-FR" sz="5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6" name="Rectangle à coins arrondis 535"/>
          <p:cNvSpPr/>
          <p:nvPr/>
        </p:nvSpPr>
        <p:spPr>
          <a:xfrm>
            <a:off x="4424563" y="5879264"/>
            <a:ext cx="441948" cy="126008"/>
          </a:xfrm>
          <a:prstGeom prst="roundRect">
            <a:avLst>
              <a:gd name="adj" fmla="val 50000"/>
            </a:avLst>
          </a:prstGeom>
          <a:solidFill>
            <a:srgbClr val="2F2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5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Save</a:t>
            </a:r>
            <a:endParaRPr lang="fr-FR" sz="5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7" name="Freeform 117"/>
          <p:cNvSpPr>
            <a:spLocks noChangeArrowheads="1"/>
          </p:cNvSpPr>
          <p:nvPr/>
        </p:nvSpPr>
        <p:spPr bwMode="auto">
          <a:xfrm>
            <a:off x="3614283" y="5049176"/>
            <a:ext cx="108000" cy="108000"/>
          </a:xfrm>
          <a:custGeom>
            <a:avLst/>
            <a:gdLst>
              <a:gd name="T0" fmla="*/ 39678193 w 602"/>
              <a:gd name="T1" fmla="*/ 78441997 h 602"/>
              <a:gd name="T2" fmla="*/ 39678193 w 602"/>
              <a:gd name="T3" fmla="*/ 78441997 h 602"/>
              <a:gd name="T4" fmla="*/ 0 w 602"/>
              <a:gd name="T5" fmla="*/ 38763987 h 602"/>
              <a:gd name="T6" fmla="*/ 39678193 w 602"/>
              <a:gd name="T7" fmla="*/ 0 h 602"/>
              <a:gd name="T8" fmla="*/ 78442719 w 602"/>
              <a:gd name="T9" fmla="*/ 38763987 h 602"/>
              <a:gd name="T10" fmla="*/ 39678193 w 602"/>
              <a:gd name="T11" fmla="*/ 78441997 h 602"/>
              <a:gd name="T12" fmla="*/ 39678193 w 602"/>
              <a:gd name="T13" fmla="*/ 7439717 h 602"/>
              <a:gd name="T14" fmla="*/ 39678193 w 602"/>
              <a:gd name="T15" fmla="*/ 7439717 h 602"/>
              <a:gd name="T16" fmla="*/ 7439751 w 602"/>
              <a:gd name="T17" fmla="*/ 38763987 h 602"/>
              <a:gd name="T18" fmla="*/ 39678193 w 602"/>
              <a:gd name="T19" fmla="*/ 71002280 h 602"/>
              <a:gd name="T20" fmla="*/ 71002968 w 602"/>
              <a:gd name="T21" fmla="*/ 38763987 h 602"/>
              <a:gd name="T22" fmla="*/ 39678193 w 602"/>
              <a:gd name="T23" fmla="*/ 7439717 h 602"/>
              <a:gd name="T24" fmla="*/ 52599581 w 602"/>
              <a:gd name="T25" fmla="*/ 56253627 h 602"/>
              <a:gd name="T26" fmla="*/ 52599581 w 602"/>
              <a:gd name="T27" fmla="*/ 56253627 h 602"/>
              <a:gd name="T28" fmla="*/ 50772248 w 602"/>
              <a:gd name="T29" fmla="*/ 55339965 h 602"/>
              <a:gd name="T30" fmla="*/ 50772248 w 602"/>
              <a:gd name="T31" fmla="*/ 55339965 h 602"/>
              <a:gd name="T32" fmla="*/ 39678193 w 602"/>
              <a:gd name="T33" fmla="*/ 44376380 h 602"/>
              <a:gd name="T34" fmla="*/ 28583776 w 602"/>
              <a:gd name="T35" fmla="*/ 55339965 h 602"/>
              <a:gd name="T36" fmla="*/ 28583776 w 602"/>
              <a:gd name="T37" fmla="*/ 55339965 h 602"/>
              <a:gd name="T38" fmla="*/ 25843138 w 602"/>
              <a:gd name="T39" fmla="*/ 56253627 h 602"/>
              <a:gd name="T40" fmla="*/ 22188473 w 602"/>
              <a:gd name="T41" fmla="*/ 52598978 h 602"/>
              <a:gd name="T42" fmla="*/ 23102139 w 602"/>
              <a:gd name="T43" fmla="*/ 49858353 h 602"/>
              <a:gd name="T44" fmla="*/ 23102139 w 602"/>
              <a:gd name="T45" fmla="*/ 49858353 h 602"/>
              <a:gd name="T46" fmla="*/ 34196195 w 602"/>
              <a:gd name="T47" fmla="*/ 38763987 h 602"/>
              <a:gd name="T48" fmla="*/ 23102139 w 602"/>
              <a:gd name="T49" fmla="*/ 27669982 h 602"/>
              <a:gd name="T50" fmla="*/ 23102139 w 602"/>
              <a:gd name="T51" fmla="*/ 27669982 h 602"/>
              <a:gd name="T52" fmla="*/ 22188473 w 602"/>
              <a:gd name="T53" fmla="*/ 25842658 h 602"/>
              <a:gd name="T54" fmla="*/ 25843138 w 602"/>
              <a:gd name="T55" fmla="*/ 22188371 h 602"/>
              <a:gd name="T56" fmla="*/ 28583776 w 602"/>
              <a:gd name="T57" fmla="*/ 23102033 h 602"/>
              <a:gd name="T58" fmla="*/ 28583776 w 602"/>
              <a:gd name="T59" fmla="*/ 23102033 h 602"/>
              <a:gd name="T60" fmla="*/ 39678193 w 602"/>
              <a:gd name="T61" fmla="*/ 34196037 h 602"/>
              <a:gd name="T62" fmla="*/ 50772248 w 602"/>
              <a:gd name="T63" fmla="*/ 23102033 h 602"/>
              <a:gd name="T64" fmla="*/ 50772248 w 602"/>
              <a:gd name="T65" fmla="*/ 23102033 h 602"/>
              <a:gd name="T66" fmla="*/ 52599581 w 602"/>
              <a:gd name="T67" fmla="*/ 22188371 h 602"/>
              <a:gd name="T68" fmla="*/ 56254247 w 602"/>
              <a:gd name="T69" fmla="*/ 25842658 h 602"/>
              <a:gd name="T70" fmla="*/ 55340580 w 602"/>
              <a:gd name="T71" fmla="*/ 27669982 h 602"/>
              <a:gd name="T72" fmla="*/ 55340580 w 602"/>
              <a:gd name="T73" fmla="*/ 27669982 h 602"/>
              <a:gd name="T74" fmla="*/ 44376945 w 602"/>
              <a:gd name="T75" fmla="*/ 38763987 h 602"/>
              <a:gd name="T76" fmla="*/ 55340580 w 602"/>
              <a:gd name="T77" fmla="*/ 49858353 h 602"/>
              <a:gd name="T78" fmla="*/ 55340580 w 602"/>
              <a:gd name="T79" fmla="*/ 49858353 h 602"/>
              <a:gd name="T80" fmla="*/ 56254247 w 602"/>
              <a:gd name="T81" fmla="*/ 52598978 h 602"/>
              <a:gd name="T82" fmla="*/ 52599581 w 602"/>
              <a:gd name="T83" fmla="*/ 56253627 h 602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</a:gdLst>
            <a:ahLst/>
            <a:cxnLst>
              <a:cxn ang="T84">
                <a:pos x="T0" y="T1"/>
              </a:cxn>
              <a:cxn ang="T85">
                <a:pos x="T2" y="T3"/>
              </a:cxn>
              <a:cxn ang="T86">
                <a:pos x="T4" y="T5"/>
              </a:cxn>
              <a:cxn ang="T87">
                <a:pos x="T6" y="T7"/>
              </a:cxn>
              <a:cxn ang="T88">
                <a:pos x="T8" y="T9"/>
              </a:cxn>
              <a:cxn ang="T89">
                <a:pos x="T10" y="T11"/>
              </a:cxn>
              <a:cxn ang="T90">
                <a:pos x="T12" y="T13"/>
              </a:cxn>
              <a:cxn ang="T91">
                <a:pos x="T14" y="T15"/>
              </a:cxn>
              <a:cxn ang="T92">
                <a:pos x="T16" y="T17"/>
              </a:cxn>
              <a:cxn ang="T93">
                <a:pos x="T18" y="T19"/>
              </a:cxn>
              <a:cxn ang="T94">
                <a:pos x="T20" y="T21"/>
              </a:cxn>
              <a:cxn ang="T95">
                <a:pos x="T22" y="T23"/>
              </a:cxn>
              <a:cxn ang="T96">
                <a:pos x="T24" y="T25"/>
              </a:cxn>
              <a:cxn ang="T97">
                <a:pos x="T26" y="T27"/>
              </a:cxn>
              <a:cxn ang="T98">
                <a:pos x="T28" y="T29"/>
              </a:cxn>
              <a:cxn ang="T99">
                <a:pos x="T30" y="T31"/>
              </a:cxn>
              <a:cxn ang="T100">
                <a:pos x="T32" y="T33"/>
              </a:cxn>
              <a:cxn ang="T101">
                <a:pos x="T34" y="T35"/>
              </a:cxn>
              <a:cxn ang="T102">
                <a:pos x="T36" y="T37"/>
              </a:cxn>
              <a:cxn ang="T103">
                <a:pos x="T38" y="T39"/>
              </a:cxn>
              <a:cxn ang="T104">
                <a:pos x="T40" y="T41"/>
              </a:cxn>
              <a:cxn ang="T105">
                <a:pos x="T42" y="T43"/>
              </a:cxn>
              <a:cxn ang="T106">
                <a:pos x="T44" y="T45"/>
              </a:cxn>
              <a:cxn ang="T107">
                <a:pos x="T46" y="T47"/>
              </a:cxn>
              <a:cxn ang="T108">
                <a:pos x="T48" y="T49"/>
              </a:cxn>
              <a:cxn ang="T109">
                <a:pos x="T50" y="T51"/>
              </a:cxn>
              <a:cxn ang="T110">
                <a:pos x="T52" y="T53"/>
              </a:cxn>
              <a:cxn ang="T111">
                <a:pos x="T54" y="T55"/>
              </a:cxn>
              <a:cxn ang="T112">
                <a:pos x="T56" y="T57"/>
              </a:cxn>
              <a:cxn ang="T113">
                <a:pos x="T58" y="T59"/>
              </a:cxn>
              <a:cxn ang="T114">
                <a:pos x="T60" y="T61"/>
              </a:cxn>
              <a:cxn ang="T115">
                <a:pos x="T62" y="T63"/>
              </a:cxn>
              <a:cxn ang="T116">
                <a:pos x="T64" y="T65"/>
              </a:cxn>
              <a:cxn ang="T117">
                <a:pos x="T66" y="T67"/>
              </a:cxn>
              <a:cxn ang="T118">
                <a:pos x="T68" y="T69"/>
              </a:cxn>
              <a:cxn ang="T119">
                <a:pos x="T70" y="T71"/>
              </a:cxn>
              <a:cxn ang="T120">
                <a:pos x="T72" y="T73"/>
              </a:cxn>
              <a:cxn ang="T121">
                <a:pos x="T74" y="T75"/>
              </a:cxn>
              <a:cxn ang="T122">
                <a:pos x="T76" y="T77"/>
              </a:cxn>
              <a:cxn ang="T123">
                <a:pos x="T78" y="T79"/>
              </a:cxn>
              <a:cxn ang="T124">
                <a:pos x="T80" y="T81"/>
              </a:cxn>
              <a:cxn ang="T125">
                <a:pos x="T82" y="T83"/>
              </a:cxn>
            </a:cxnLst>
            <a:rect l="0" t="0" r="r" b="b"/>
            <a:pathLst>
              <a:path w="602" h="602">
                <a:moveTo>
                  <a:pt x="304" y="601"/>
                </a:moveTo>
                <a:lnTo>
                  <a:pt x="304" y="601"/>
                </a:lnTo>
                <a:cubicBezTo>
                  <a:pt x="135" y="601"/>
                  <a:pt x="0" y="467"/>
                  <a:pt x="0" y="297"/>
                </a:cubicBezTo>
                <a:cubicBezTo>
                  <a:pt x="0" y="135"/>
                  <a:pt x="135" y="0"/>
                  <a:pt x="304" y="0"/>
                </a:cubicBezTo>
                <a:cubicBezTo>
                  <a:pt x="467" y="0"/>
                  <a:pt x="601" y="135"/>
                  <a:pt x="601" y="297"/>
                </a:cubicBezTo>
                <a:cubicBezTo>
                  <a:pt x="601" y="467"/>
                  <a:pt x="467" y="601"/>
                  <a:pt x="304" y="601"/>
                </a:cubicBezTo>
                <a:close/>
                <a:moveTo>
                  <a:pt x="304" y="57"/>
                </a:moveTo>
                <a:lnTo>
                  <a:pt x="304" y="57"/>
                </a:lnTo>
                <a:cubicBezTo>
                  <a:pt x="170" y="57"/>
                  <a:pt x="57" y="163"/>
                  <a:pt x="57" y="297"/>
                </a:cubicBezTo>
                <a:cubicBezTo>
                  <a:pt x="57" y="431"/>
                  <a:pt x="170" y="544"/>
                  <a:pt x="304" y="544"/>
                </a:cubicBezTo>
                <a:cubicBezTo>
                  <a:pt x="439" y="544"/>
                  <a:pt x="544" y="431"/>
                  <a:pt x="544" y="297"/>
                </a:cubicBezTo>
                <a:cubicBezTo>
                  <a:pt x="544" y="163"/>
                  <a:pt x="439" y="57"/>
                  <a:pt x="304" y="57"/>
                </a:cubicBezTo>
                <a:close/>
                <a:moveTo>
                  <a:pt x="403" y="431"/>
                </a:moveTo>
                <a:lnTo>
                  <a:pt x="403" y="431"/>
                </a:lnTo>
                <a:cubicBezTo>
                  <a:pt x="396" y="431"/>
                  <a:pt x="389" y="431"/>
                  <a:pt x="389" y="424"/>
                </a:cubicBezTo>
                <a:cubicBezTo>
                  <a:pt x="304" y="340"/>
                  <a:pt x="304" y="340"/>
                  <a:pt x="304" y="340"/>
                </a:cubicBezTo>
                <a:cubicBezTo>
                  <a:pt x="219" y="424"/>
                  <a:pt x="219" y="424"/>
                  <a:pt x="219" y="424"/>
                </a:cubicBezTo>
                <a:cubicBezTo>
                  <a:pt x="212" y="431"/>
                  <a:pt x="205" y="431"/>
                  <a:pt x="198" y="431"/>
                </a:cubicBezTo>
                <a:cubicBezTo>
                  <a:pt x="184" y="431"/>
                  <a:pt x="170" y="417"/>
                  <a:pt x="170" y="403"/>
                </a:cubicBezTo>
                <a:cubicBezTo>
                  <a:pt x="170" y="396"/>
                  <a:pt x="170" y="389"/>
                  <a:pt x="177" y="382"/>
                </a:cubicBezTo>
                <a:cubicBezTo>
                  <a:pt x="262" y="297"/>
                  <a:pt x="262" y="297"/>
                  <a:pt x="262" y="297"/>
                </a:cubicBezTo>
                <a:cubicBezTo>
                  <a:pt x="177" y="212"/>
                  <a:pt x="177" y="212"/>
                  <a:pt x="177" y="212"/>
                </a:cubicBezTo>
                <a:cubicBezTo>
                  <a:pt x="170" y="212"/>
                  <a:pt x="170" y="205"/>
                  <a:pt x="170" y="198"/>
                </a:cubicBezTo>
                <a:cubicBezTo>
                  <a:pt x="170" y="177"/>
                  <a:pt x="184" y="170"/>
                  <a:pt x="198" y="170"/>
                </a:cubicBezTo>
                <a:cubicBezTo>
                  <a:pt x="205" y="170"/>
                  <a:pt x="212" y="170"/>
                  <a:pt x="219" y="177"/>
                </a:cubicBezTo>
                <a:cubicBezTo>
                  <a:pt x="304" y="262"/>
                  <a:pt x="304" y="262"/>
                  <a:pt x="304" y="262"/>
                </a:cubicBezTo>
                <a:cubicBezTo>
                  <a:pt x="389" y="177"/>
                  <a:pt x="389" y="177"/>
                  <a:pt x="389" y="177"/>
                </a:cubicBezTo>
                <a:cubicBezTo>
                  <a:pt x="389" y="170"/>
                  <a:pt x="396" y="170"/>
                  <a:pt x="403" y="170"/>
                </a:cubicBezTo>
                <a:cubicBezTo>
                  <a:pt x="424" y="170"/>
                  <a:pt x="431" y="177"/>
                  <a:pt x="431" y="198"/>
                </a:cubicBezTo>
                <a:cubicBezTo>
                  <a:pt x="431" y="205"/>
                  <a:pt x="431" y="212"/>
                  <a:pt x="424" y="212"/>
                </a:cubicBezTo>
                <a:cubicBezTo>
                  <a:pt x="340" y="297"/>
                  <a:pt x="340" y="297"/>
                  <a:pt x="340" y="297"/>
                </a:cubicBezTo>
                <a:cubicBezTo>
                  <a:pt x="424" y="382"/>
                  <a:pt x="424" y="382"/>
                  <a:pt x="424" y="382"/>
                </a:cubicBezTo>
                <a:cubicBezTo>
                  <a:pt x="431" y="389"/>
                  <a:pt x="431" y="396"/>
                  <a:pt x="431" y="403"/>
                </a:cubicBezTo>
                <a:cubicBezTo>
                  <a:pt x="431" y="417"/>
                  <a:pt x="424" y="431"/>
                  <a:pt x="403" y="431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538" name="Freeform 119"/>
          <p:cNvSpPr>
            <a:spLocks noChangeArrowheads="1"/>
          </p:cNvSpPr>
          <p:nvPr/>
        </p:nvSpPr>
        <p:spPr bwMode="auto">
          <a:xfrm>
            <a:off x="3758107" y="5050828"/>
            <a:ext cx="108000" cy="108000"/>
          </a:xfrm>
          <a:custGeom>
            <a:avLst/>
            <a:gdLst>
              <a:gd name="T0" fmla="*/ 39339251 w 609"/>
              <a:gd name="T1" fmla="*/ 78441997 h 602"/>
              <a:gd name="T2" fmla="*/ 39339251 w 609"/>
              <a:gd name="T3" fmla="*/ 78441997 h 602"/>
              <a:gd name="T4" fmla="*/ 0 w 609"/>
              <a:gd name="T5" fmla="*/ 38763987 h 602"/>
              <a:gd name="T6" fmla="*/ 39339251 w 609"/>
              <a:gd name="T7" fmla="*/ 0 h 602"/>
              <a:gd name="T8" fmla="*/ 78678142 w 609"/>
              <a:gd name="T9" fmla="*/ 38763987 h 602"/>
              <a:gd name="T10" fmla="*/ 39339251 w 609"/>
              <a:gd name="T11" fmla="*/ 78441997 h 602"/>
              <a:gd name="T12" fmla="*/ 39339251 w 609"/>
              <a:gd name="T13" fmla="*/ 7439717 h 602"/>
              <a:gd name="T14" fmla="*/ 39339251 w 609"/>
              <a:gd name="T15" fmla="*/ 7439717 h 602"/>
              <a:gd name="T16" fmla="*/ 7376244 w 609"/>
              <a:gd name="T17" fmla="*/ 38763987 h 602"/>
              <a:gd name="T18" fmla="*/ 39339251 w 609"/>
              <a:gd name="T19" fmla="*/ 71002280 h 602"/>
              <a:gd name="T20" fmla="*/ 71302258 w 609"/>
              <a:gd name="T21" fmla="*/ 38763987 h 602"/>
              <a:gd name="T22" fmla="*/ 39339251 w 609"/>
              <a:gd name="T23" fmla="*/ 7439717 h 602"/>
              <a:gd name="T24" fmla="*/ 54867675 w 609"/>
              <a:gd name="T25" fmla="*/ 42418636 h 602"/>
              <a:gd name="T26" fmla="*/ 54867675 w 609"/>
              <a:gd name="T27" fmla="*/ 42418636 h 602"/>
              <a:gd name="T28" fmla="*/ 47620933 w 609"/>
              <a:gd name="T29" fmla="*/ 42418636 h 602"/>
              <a:gd name="T30" fmla="*/ 42962442 w 609"/>
              <a:gd name="T31" fmla="*/ 42418636 h 602"/>
              <a:gd name="T32" fmla="*/ 35715700 w 609"/>
              <a:gd name="T33" fmla="*/ 42418636 h 602"/>
              <a:gd name="T34" fmla="*/ 31057209 w 609"/>
              <a:gd name="T35" fmla="*/ 42418636 h 602"/>
              <a:gd name="T36" fmla="*/ 23810467 w 609"/>
              <a:gd name="T37" fmla="*/ 42418636 h 602"/>
              <a:gd name="T38" fmla="*/ 20187276 w 609"/>
              <a:gd name="T39" fmla="*/ 38763987 h 602"/>
              <a:gd name="T40" fmla="*/ 23810467 w 609"/>
              <a:gd name="T41" fmla="*/ 35109700 h 602"/>
              <a:gd name="T42" fmla="*/ 31963007 w 609"/>
              <a:gd name="T43" fmla="*/ 35109700 h 602"/>
              <a:gd name="T44" fmla="*/ 35715700 w 609"/>
              <a:gd name="T45" fmla="*/ 35109700 h 602"/>
              <a:gd name="T46" fmla="*/ 42962442 w 609"/>
              <a:gd name="T47" fmla="*/ 35109700 h 602"/>
              <a:gd name="T48" fmla="*/ 47620933 w 609"/>
              <a:gd name="T49" fmla="*/ 35109700 h 602"/>
              <a:gd name="T50" fmla="*/ 54867675 w 609"/>
              <a:gd name="T51" fmla="*/ 35109700 h 602"/>
              <a:gd name="T52" fmla="*/ 58491226 w 609"/>
              <a:gd name="T53" fmla="*/ 38763987 h 602"/>
              <a:gd name="T54" fmla="*/ 54867675 w 609"/>
              <a:gd name="T55" fmla="*/ 42418636 h 602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0" t="0" r="r" b="b"/>
            <a:pathLst>
              <a:path w="609" h="602">
                <a:moveTo>
                  <a:pt x="304" y="601"/>
                </a:moveTo>
                <a:lnTo>
                  <a:pt x="304" y="601"/>
                </a:lnTo>
                <a:cubicBezTo>
                  <a:pt x="134" y="601"/>
                  <a:pt x="0" y="467"/>
                  <a:pt x="0" y="297"/>
                </a:cubicBezTo>
                <a:cubicBezTo>
                  <a:pt x="0" y="135"/>
                  <a:pt x="134" y="0"/>
                  <a:pt x="304" y="0"/>
                </a:cubicBezTo>
                <a:cubicBezTo>
                  <a:pt x="474" y="0"/>
                  <a:pt x="608" y="135"/>
                  <a:pt x="608" y="297"/>
                </a:cubicBezTo>
                <a:cubicBezTo>
                  <a:pt x="608" y="467"/>
                  <a:pt x="474" y="601"/>
                  <a:pt x="304" y="601"/>
                </a:cubicBezTo>
                <a:close/>
                <a:moveTo>
                  <a:pt x="304" y="57"/>
                </a:moveTo>
                <a:lnTo>
                  <a:pt x="304" y="57"/>
                </a:lnTo>
                <a:cubicBezTo>
                  <a:pt x="170" y="57"/>
                  <a:pt x="57" y="163"/>
                  <a:pt x="57" y="297"/>
                </a:cubicBezTo>
                <a:cubicBezTo>
                  <a:pt x="57" y="431"/>
                  <a:pt x="170" y="544"/>
                  <a:pt x="304" y="544"/>
                </a:cubicBezTo>
                <a:cubicBezTo>
                  <a:pt x="438" y="544"/>
                  <a:pt x="551" y="431"/>
                  <a:pt x="551" y="297"/>
                </a:cubicBezTo>
                <a:cubicBezTo>
                  <a:pt x="551" y="163"/>
                  <a:pt x="438" y="57"/>
                  <a:pt x="304" y="57"/>
                </a:cubicBezTo>
                <a:close/>
                <a:moveTo>
                  <a:pt x="424" y="325"/>
                </a:moveTo>
                <a:lnTo>
                  <a:pt x="424" y="325"/>
                </a:lnTo>
                <a:cubicBezTo>
                  <a:pt x="368" y="325"/>
                  <a:pt x="368" y="325"/>
                  <a:pt x="368" y="325"/>
                </a:cubicBezTo>
                <a:cubicBezTo>
                  <a:pt x="332" y="325"/>
                  <a:pt x="332" y="325"/>
                  <a:pt x="332" y="325"/>
                </a:cubicBezTo>
                <a:cubicBezTo>
                  <a:pt x="276" y="325"/>
                  <a:pt x="276" y="325"/>
                  <a:pt x="276" y="325"/>
                </a:cubicBezTo>
                <a:cubicBezTo>
                  <a:pt x="240" y="325"/>
                  <a:pt x="240" y="325"/>
                  <a:pt x="240" y="325"/>
                </a:cubicBezTo>
                <a:cubicBezTo>
                  <a:pt x="184" y="325"/>
                  <a:pt x="184" y="325"/>
                  <a:pt x="184" y="325"/>
                </a:cubicBezTo>
                <a:cubicBezTo>
                  <a:pt x="163" y="325"/>
                  <a:pt x="156" y="318"/>
                  <a:pt x="156" y="297"/>
                </a:cubicBezTo>
                <a:cubicBezTo>
                  <a:pt x="156" y="283"/>
                  <a:pt x="163" y="269"/>
                  <a:pt x="184" y="269"/>
                </a:cubicBezTo>
                <a:cubicBezTo>
                  <a:pt x="247" y="269"/>
                  <a:pt x="247" y="269"/>
                  <a:pt x="247" y="269"/>
                </a:cubicBezTo>
                <a:cubicBezTo>
                  <a:pt x="276" y="269"/>
                  <a:pt x="276" y="269"/>
                  <a:pt x="276" y="269"/>
                </a:cubicBezTo>
                <a:cubicBezTo>
                  <a:pt x="332" y="269"/>
                  <a:pt x="332" y="269"/>
                  <a:pt x="332" y="269"/>
                </a:cubicBezTo>
                <a:cubicBezTo>
                  <a:pt x="368" y="269"/>
                  <a:pt x="368" y="269"/>
                  <a:pt x="368" y="269"/>
                </a:cubicBezTo>
                <a:cubicBezTo>
                  <a:pt x="424" y="269"/>
                  <a:pt x="424" y="269"/>
                  <a:pt x="424" y="269"/>
                </a:cubicBezTo>
                <a:cubicBezTo>
                  <a:pt x="445" y="269"/>
                  <a:pt x="452" y="283"/>
                  <a:pt x="452" y="297"/>
                </a:cubicBezTo>
                <a:cubicBezTo>
                  <a:pt x="452" y="318"/>
                  <a:pt x="445" y="325"/>
                  <a:pt x="424" y="325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539" name="Freeform 120"/>
          <p:cNvSpPr>
            <a:spLocks noChangeArrowheads="1"/>
          </p:cNvSpPr>
          <p:nvPr/>
        </p:nvSpPr>
        <p:spPr bwMode="auto">
          <a:xfrm>
            <a:off x="3480991" y="5049176"/>
            <a:ext cx="108000" cy="108000"/>
          </a:xfrm>
          <a:custGeom>
            <a:avLst/>
            <a:gdLst>
              <a:gd name="T0" fmla="*/ 39678193 w 602"/>
              <a:gd name="T1" fmla="*/ 78441997 h 602"/>
              <a:gd name="T2" fmla="*/ 39678193 w 602"/>
              <a:gd name="T3" fmla="*/ 78441997 h 602"/>
              <a:gd name="T4" fmla="*/ 0 w 602"/>
              <a:gd name="T5" fmla="*/ 38763987 h 602"/>
              <a:gd name="T6" fmla="*/ 39678193 w 602"/>
              <a:gd name="T7" fmla="*/ 0 h 602"/>
              <a:gd name="T8" fmla="*/ 78442719 w 602"/>
              <a:gd name="T9" fmla="*/ 38763987 h 602"/>
              <a:gd name="T10" fmla="*/ 39678193 w 602"/>
              <a:gd name="T11" fmla="*/ 78441997 h 602"/>
              <a:gd name="T12" fmla="*/ 39678193 w 602"/>
              <a:gd name="T13" fmla="*/ 7439717 h 602"/>
              <a:gd name="T14" fmla="*/ 39678193 w 602"/>
              <a:gd name="T15" fmla="*/ 7439717 h 602"/>
              <a:gd name="T16" fmla="*/ 7439751 w 602"/>
              <a:gd name="T17" fmla="*/ 38763987 h 602"/>
              <a:gd name="T18" fmla="*/ 39678193 w 602"/>
              <a:gd name="T19" fmla="*/ 71002280 h 602"/>
              <a:gd name="T20" fmla="*/ 71002968 w 602"/>
              <a:gd name="T21" fmla="*/ 38763987 h 602"/>
              <a:gd name="T22" fmla="*/ 39678193 w 602"/>
              <a:gd name="T23" fmla="*/ 7439717 h 602"/>
              <a:gd name="T24" fmla="*/ 55340580 w 602"/>
              <a:gd name="T25" fmla="*/ 42418636 h 602"/>
              <a:gd name="T26" fmla="*/ 55340580 w 602"/>
              <a:gd name="T27" fmla="*/ 42418636 h 602"/>
              <a:gd name="T28" fmla="*/ 43332858 w 602"/>
              <a:gd name="T29" fmla="*/ 42418636 h 602"/>
              <a:gd name="T30" fmla="*/ 43332858 w 602"/>
              <a:gd name="T31" fmla="*/ 55339965 h 602"/>
              <a:gd name="T32" fmla="*/ 39678193 w 602"/>
              <a:gd name="T33" fmla="*/ 59125033 h 602"/>
              <a:gd name="T34" fmla="*/ 36023527 w 602"/>
              <a:gd name="T35" fmla="*/ 55339965 h 602"/>
              <a:gd name="T36" fmla="*/ 36023527 w 602"/>
              <a:gd name="T37" fmla="*/ 42418636 h 602"/>
              <a:gd name="T38" fmla="*/ 23102139 w 602"/>
              <a:gd name="T39" fmla="*/ 42418636 h 602"/>
              <a:gd name="T40" fmla="*/ 19317053 w 602"/>
              <a:gd name="T41" fmla="*/ 38763987 h 602"/>
              <a:gd name="T42" fmla="*/ 23102139 w 602"/>
              <a:gd name="T43" fmla="*/ 35109700 h 602"/>
              <a:gd name="T44" fmla="*/ 36023527 w 602"/>
              <a:gd name="T45" fmla="*/ 35109700 h 602"/>
              <a:gd name="T46" fmla="*/ 36023527 w 602"/>
              <a:gd name="T47" fmla="*/ 23102033 h 602"/>
              <a:gd name="T48" fmla="*/ 39678193 w 602"/>
              <a:gd name="T49" fmla="*/ 19447384 h 602"/>
              <a:gd name="T50" fmla="*/ 43332858 w 602"/>
              <a:gd name="T51" fmla="*/ 23102033 h 602"/>
              <a:gd name="T52" fmla="*/ 43332858 w 602"/>
              <a:gd name="T53" fmla="*/ 35109700 h 602"/>
              <a:gd name="T54" fmla="*/ 55340580 w 602"/>
              <a:gd name="T55" fmla="*/ 35109700 h 602"/>
              <a:gd name="T56" fmla="*/ 58995246 w 602"/>
              <a:gd name="T57" fmla="*/ 38763987 h 602"/>
              <a:gd name="T58" fmla="*/ 55340580 w 602"/>
              <a:gd name="T59" fmla="*/ 42418636 h 602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</a:gdLst>
            <a:ahLst/>
            <a:cxnLst>
              <a:cxn ang="T60">
                <a:pos x="T0" y="T1"/>
              </a:cxn>
              <a:cxn ang="T61">
                <a:pos x="T2" y="T3"/>
              </a:cxn>
              <a:cxn ang="T62">
                <a:pos x="T4" y="T5"/>
              </a:cxn>
              <a:cxn ang="T63">
                <a:pos x="T6" y="T7"/>
              </a:cxn>
              <a:cxn ang="T64">
                <a:pos x="T8" y="T9"/>
              </a:cxn>
              <a:cxn ang="T65">
                <a:pos x="T10" y="T11"/>
              </a:cxn>
              <a:cxn ang="T66">
                <a:pos x="T12" y="T13"/>
              </a:cxn>
              <a:cxn ang="T67">
                <a:pos x="T14" y="T15"/>
              </a:cxn>
              <a:cxn ang="T68">
                <a:pos x="T16" y="T17"/>
              </a:cxn>
              <a:cxn ang="T69">
                <a:pos x="T18" y="T19"/>
              </a:cxn>
              <a:cxn ang="T70">
                <a:pos x="T20" y="T21"/>
              </a:cxn>
              <a:cxn ang="T71">
                <a:pos x="T22" y="T23"/>
              </a:cxn>
              <a:cxn ang="T72">
                <a:pos x="T24" y="T25"/>
              </a:cxn>
              <a:cxn ang="T73">
                <a:pos x="T26" y="T27"/>
              </a:cxn>
              <a:cxn ang="T74">
                <a:pos x="T28" y="T29"/>
              </a:cxn>
              <a:cxn ang="T75">
                <a:pos x="T30" y="T31"/>
              </a:cxn>
              <a:cxn ang="T76">
                <a:pos x="T32" y="T33"/>
              </a:cxn>
              <a:cxn ang="T77">
                <a:pos x="T34" y="T35"/>
              </a:cxn>
              <a:cxn ang="T78">
                <a:pos x="T36" y="T37"/>
              </a:cxn>
              <a:cxn ang="T79">
                <a:pos x="T38" y="T39"/>
              </a:cxn>
              <a:cxn ang="T80">
                <a:pos x="T40" y="T41"/>
              </a:cxn>
              <a:cxn ang="T81">
                <a:pos x="T42" y="T43"/>
              </a:cxn>
              <a:cxn ang="T82">
                <a:pos x="T44" y="T45"/>
              </a:cxn>
              <a:cxn ang="T83">
                <a:pos x="T46" y="T47"/>
              </a:cxn>
              <a:cxn ang="T84">
                <a:pos x="T48" y="T49"/>
              </a:cxn>
              <a:cxn ang="T85">
                <a:pos x="T50" y="T51"/>
              </a:cxn>
              <a:cxn ang="T86">
                <a:pos x="T52" y="T53"/>
              </a:cxn>
              <a:cxn ang="T87">
                <a:pos x="T54" y="T55"/>
              </a:cxn>
              <a:cxn ang="T88">
                <a:pos x="T56" y="T57"/>
              </a:cxn>
              <a:cxn ang="T89">
                <a:pos x="T58" y="T59"/>
              </a:cxn>
            </a:cxnLst>
            <a:rect l="0" t="0" r="r" b="b"/>
            <a:pathLst>
              <a:path w="602" h="602">
                <a:moveTo>
                  <a:pt x="304" y="601"/>
                </a:moveTo>
                <a:lnTo>
                  <a:pt x="304" y="601"/>
                </a:lnTo>
                <a:cubicBezTo>
                  <a:pt x="134" y="601"/>
                  <a:pt x="0" y="467"/>
                  <a:pt x="0" y="297"/>
                </a:cubicBezTo>
                <a:cubicBezTo>
                  <a:pt x="0" y="135"/>
                  <a:pt x="134" y="0"/>
                  <a:pt x="304" y="0"/>
                </a:cubicBezTo>
                <a:cubicBezTo>
                  <a:pt x="467" y="0"/>
                  <a:pt x="601" y="135"/>
                  <a:pt x="601" y="297"/>
                </a:cubicBezTo>
                <a:cubicBezTo>
                  <a:pt x="601" y="467"/>
                  <a:pt x="467" y="601"/>
                  <a:pt x="304" y="601"/>
                </a:cubicBezTo>
                <a:close/>
                <a:moveTo>
                  <a:pt x="304" y="57"/>
                </a:moveTo>
                <a:lnTo>
                  <a:pt x="304" y="57"/>
                </a:lnTo>
                <a:cubicBezTo>
                  <a:pt x="170" y="57"/>
                  <a:pt x="57" y="163"/>
                  <a:pt x="57" y="297"/>
                </a:cubicBezTo>
                <a:cubicBezTo>
                  <a:pt x="57" y="431"/>
                  <a:pt x="170" y="544"/>
                  <a:pt x="304" y="544"/>
                </a:cubicBezTo>
                <a:cubicBezTo>
                  <a:pt x="438" y="544"/>
                  <a:pt x="544" y="431"/>
                  <a:pt x="544" y="297"/>
                </a:cubicBezTo>
                <a:cubicBezTo>
                  <a:pt x="544" y="163"/>
                  <a:pt x="438" y="57"/>
                  <a:pt x="304" y="57"/>
                </a:cubicBezTo>
                <a:close/>
                <a:moveTo>
                  <a:pt x="424" y="325"/>
                </a:moveTo>
                <a:lnTo>
                  <a:pt x="424" y="325"/>
                </a:lnTo>
                <a:cubicBezTo>
                  <a:pt x="332" y="325"/>
                  <a:pt x="332" y="325"/>
                  <a:pt x="332" y="325"/>
                </a:cubicBezTo>
                <a:cubicBezTo>
                  <a:pt x="332" y="424"/>
                  <a:pt x="332" y="424"/>
                  <a:pt x="332" y="424"/>
                </a:cubicBezTo>
                <a:cubicBezTo>
                  <a:pt x="332" y="438"/>
                  <a:pt x="318" y="453"/>
                  <a:pt x="304" y="453"/>
                </a:cubicBezTo>
                <a:cubicBezTo>
                  <a:pt x="283" y="453"/>
                  <a:pt x="276" y="438"/>
                  <a:pt x="276" y="424"/>
                </a:cubicBezTo>
                <a:cubicBezTo>
                  <a:pt x="276" y="325"/>
                  <a:pt x="276" y="325"/>
                  <a:pt x="276" y="325"/>
                </a:cubicBezTo>
                <a:cubicBezTo>
                  <a:pt x="177" y="325"/>
                  <a:pt x="177" y="325"/>
                  <a:pt x="177" y="325"/>
                </a:cubicBezTo>
                <a:cubicBezTo>
                  <a:pt x="163" y="325"/>
                  <a:pt x="148" y="318"/>
                  <a:pt x="148" y="297"/>
                </a:cubicBezTo>
                <a:cubicBezTo>
                  <a:pt x="148" y="283"/>
                  <a:pt x="163" y="269"/>
                  <a:pt x="177" y="269"/>
                </a:cubicBezTo>
                <a:cubicBezTo>
                  <a:pt x="276" y="269"/>
                  <a:pt x="276" y="269"/>
                  <a:pt x="276" y="269"/>
                </a:cubicBezTo>
                <a:cubicBezTo>
                  <a:pt x="276" y="177"/>
                  <a:pt x="276" y="177"/>
                  <a:pt x="276" y="177"/>
                </a:cubicBezTo>
                <a:cubicBezTo>
                  <a:pt x="276" y="163"/>
                  <a:pt x="283" y="149"/>
                  <a:pt x="304" y="149"/>
                </a:cubicBezTo>
                <a:cubicBezTo>
                  <a:pt x="318" y="149"/>
                  <a:pt x="332" y="163"/>
                  <a:pt x="332" y="177"/>
                </a:cubicBezTo>
                <a:cubicBezTo>
                  <a:pt x="332" y="269"/>
                  <a:pt x="332" y="269"/>
                  <a:pt x="332" y="269"/>
                </a:cubicBezTo>
                <a:cubicBezTo>
                  <a:pt x="424" y="269"/>
                  <a:pt x="424" y="269"/>
                  <a:pt x="424" y="269"/>
                </a:cubicBezTo>
                <a:cubicBezTo>
                  <a:pt x="438" y="269"/>
                  <a:pt x="452" y="283"/>
                  <a:pt x="452" y="297"/>
                </a:cubicBezTo>
                <a:cubicBezTo>
                  <a:pt x="452" y="318"/>
                  <a:pt x="438" y="325"/>
                  <a:pt x="424" y="325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wrap="none" anchor="ctr"/>
          <a:lstStyle/>
          <a:p>
            <a:endParaRPr lang="en-US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540" name="Rectangle 539"/>
          <p:cNvSpPr/>
          <p:nvPr/>
        </p:nvSpPr>
        <p:spPr>
          <a:xfrm>
            <a:off x="3763537" y="5301208"/>
            <a:ext cx="882000" cy="144016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tlCol="0" anchor="ctr"/>
          <a:lstStyle/>
          <a:p>
            <a:r>
              <a:rPr lang="fr-FR" sz="800" dirty="0" err="1">
                <a:solidFill>
                  <a:schemeClr val="tx1"/>
                </a:solidFill>
              </a:rPr>
              <a:t>kind</a:t>
            </a:r>
            <a:r>
              <a:rPr lang="fr-FR" sz="800" dirty="0">
                <a:solidFill>
                  <a:schemeClr val="tx1"/>
                </a:solidFill>
              </a:rPr>
              <a:t> of </a:t>
            </a:r>
            <a:r>
              <a:rPr lang="fr-FR" sz="800" dirty="0" err="1" smtClean="0">
                <a:solidFill>
                  <a:schemeClr val="tx1"/>
                </a:solidFill>
              </a:rPr>
              <a:t>arrow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541" name="Rectangle 540"/>
          <p:cNvSpPr/>
          <p:nvPr/>
        </p:nvSpPr>
        <p:spPr>
          <a:xfrm>
            <a:off x="3763537" y="5488048"/>
            <a:ext cx="882000" cy="144016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tlCol="0" anchor="ctr"/>
          <a:lstStyle/>
          <a:p>
            <a:r>
              <a:rPr lang="fr-FR" sz="800" dirty="0">
                <a:solidFill>
                  <a:schemeClr val="tx1"/>
                </a:solidFill>
              </a:rPr>
              <a:t>Solid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542" name="Triangle isocèle 541"/>
          <p:cNvSpPr/>
          <p:nvPr/>
        </p:nvSpPr>
        <p:spPr>
          <a:xfrm rot="10800000">
            <a:off x="2945556" y="5525942"/>
            <a:ext cx="72000" cy="72000"/>
          </a:xfrm>
          <a:prstGeom prst="triangl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3" name="Triangle isocèle 542"/>
          <p:cNvSpPr/>
          <p:nvPr/>
        </p:nvSpPr>
        <p:spPr>
          <a:xfrm rot="10800000">
            <a:off x="4539454" y="5533217"/>
            <a:ext cx="72000" cy="72000"/>
          </a:xfrm>
          <a:prstGeom prst="triangl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4" name="Triangle isocèle 543"/>
          <p:cNvSpPr/>
          <p:nvPr/>
        </p:nvSpPr>
        <p:spPr>
          <a:xfrm rot="10800000">
            <a:off x="4537110" y="5709928"/>
            <a:ext cx="72000" cy="72000"/>
          </a:xfrm>
          <a:prstGeom prst="triangl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47" name="Connecteur en angle 546"/>
          <p:cNvCxnSpPr/>
          <p:nvPr/>
        </p:nvCxnSpPr>
        <p:spPr>
          <a:xfrm rot="16200000" flipH="1">
            <a:off x="3587311" y="4211998"/>
            <a:ext cx="1565998" cy="0"/>
          </a:xfrm>
          <a:prstGeom prst="bentConnector3">
            <a:avLst>
              <a:gd name="adj1" fmla="val 50000"/>
            </a:avLst>
          </a:prstGeom>
          <a:ln w="19050">
            <a:solidFill>
              <a:srgbClr val="C00000"/>
            </a:solidFill>
            <a:prstDash val="sysDash"/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8" name="Connecteur en angle 547"/>
          <p:cNvCxnSpPr>
            <a:stCxn id="512" idx="2"/>
          </p:cNvCxnSpPr>
          <p:nvPr/>
        </p:nvCxnSpPr>
        <p:spPr>
          <a:xfrm rot="5400000">
            <a:off x="1431352" y="4221000"/>
            <a:ext cx="1584000" cy="0"/>
          </a:xfrm>
          <a:prstGeom prst="bentConnector3">
            <a:avLst/>
          </a:prstGeom>
          <a:ln w="19050">
            <a:solidFill>
              <a:srgbClr val="C00000"/>
            </a:solidFill>
            <a:prstDash val="sysDash"/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9" name="Rectangle à coins arrondis 548"/>
          <p:cNvSpPr/>
          <p:nvPr/>
        </p:nvSpPr>
        <p:spPr>
          <a:xfrm>
            <a:off x="4745082" y="3249000"/>
            <a:ext cx="631296" cy="180000"/>
          </a:xfrm>
          <a:prstGeom prst="roundRect">
            <a:avLst/>
          </a:prstGeom>
          <a:solidFill>
            <a:srgbClr val="2F2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fr-FR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 </a:t>
            </a:r>
            <a:r>
              <a:rPr lang="fr-FR" sz="8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Get UT</a:t>
            </a:r>
            <a:endParaRPr lang="fr-FR" sz="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50" name="Connecteur en angle 549"/>
          <p:cNvCxnSpPr>
            <a:stCxn id="549" idx="3"/>
          </p:cNvCxnSpPr>
          <p:nvPr/>
        </p:nvCxnSpPr>
        <p:spPr>
          <a:xfrm>
            <a:off x="5376378" y="3339000"/>
            <a:ext cx="612000" cy="0"/>
          </a:xfrm>
          <a:prstGeom prst="bentConnector3">
            <a:avLst>
              <a:gd name="adj1" fmla="val 50000"/>
            </a:avLst>
          </a:prstGeom>
          <a:ln w="19050">
            <a:solidFill>
              <a:srgbClr val="C00000"/>
            </a:solidFill>
            <a:prstDash val="sysDash"/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3" name="Rectangle 582"/>
          <p:cNvSpPr/>
          <p:nvPr/>
        </p:nvSpPr>
        <p:spPr>
          <a:xfrm>
            <a:off x="246705" y="5457156"/>
            <a:ext cx="1324212" cy="56413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lang="en-US" sz="1350">
              <a:solidFill>
                <a:prstClr val="white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584" name="object 126"/>
          <p:cNvSpPr txBox="1"/>
          <p:nvPr/>
        </p:nvSpPr>
        <p:spPr>
          <a:xfrm>
            <a:off x="321767" y="5500873"/>
            <a:ext cx="1152000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en-US" sz="800" b="1" dirty="0">
                <a:solidFill>
                  <a:prstClr val="black"/>
                </a:solidFill>
              </a:rPr>
              <a:t>C</a:t>
            </a:r>
            <a:r>
              <a:rPr lang="en-US" sz="800" b="1" dirty="0" smtClean="0">
                <a:solidFill>
                  <a:prstClr val="black"/>
                </a:solidFill>
              </a:rPr>
              <a:t>ombinators </a:t>
            </a:r>
            <a:r>
              <a:rPr lang="en-US" sz="800" b="1" dirty="0">
                <a:solidFill>
                  <a:prstClr val="black"/>
                </a:solidFill>
              </a:rPr>
              <a:t>outside</a:t>
            </a:r>
            <a:endParaRPr sz="800" b="1" dirty="0">
              <a:solidFill>
                <a:prstClr val="black"/>
              </a:solidFill>
            </a:endParaRPr>
          </a:p>
        </p:txBody>
      </p:sp>
      <p:sp>
        <p:nvSpPr>
          <p:cNvPr id="585" name="Rectangle 584"/>
          <p:cNvSpPr/>
          <p:nvPr/>
        </p:nvSpPr>
        <p:spPr>
          <a:xfrm>
            <a:off x="327326" y="5711983"/>
            <a:ext cx="288000" cy="14400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delay</a:t>
            </a: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586" name="Rectangle 585"/>
          <p:cNvSpPr/>
          <p:nvPr/>
        </p:nvSpPr>
        <p:spPr>
          <a:xfrm>
            <a:off x="677426" y="5711983"/>
            <a:ext cx="504000" cy="14400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Repetitors</a:t>
            </a: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587" name="Rectangle 586"/>
          <p:cNvSpPr/>
          <p:nvPr/>
        </p:nvSpPr>
        <p:spPr>
          <a:xfrm>
            <a:off x="1265131" y="5711385"/>
            <a:ext cx="216000" cy="14400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//</a:t>
            </a: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588" name="Rectangle 587"/>
          <p:cNvSpPr/>
          <p:nvPr/>
        </p:nvSpPr>
        <p:spPr>
          <a:xfrm>
            <a:off x="246704" y="4134448"/>
            <a:ext cx="1324212" cy="114576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lang="en-US" sz="1350">
              <a:solidFill>
                <a:prstClr val="white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589" name="object 124"/>
          <p:cNvSpPr/>
          <p:nvPr/>
        </p:nvSpPr>
        <p:spPr>
          <a:xfrm>
            <a:off x="259851" y="4134448"/>
            <a:ext cx="936104" cy="222250"/>
          </a:xfrm>
          <a:custGeom>
            <a:avLst/>
            <a:gdLst/>
            <a:ahLst/>
            <a:cxnLst/>
            <a:rect l="l" t="t" r="r" b="b"/>
            <a:pathLst>
              <a:path w="770889" h="222250">
                <a:moveTo>
                  <a:pt x="0" y="0"/>
                </a:moveTo>
                <a:lnTo>
                  <a:pt x="770899" y="0"/>
                </a:lnTo>
                <a:lnTo>
                  <a:pt x="770899" y="180246"/>
                </a:lnTo>
                <a:lnTo>
                  <a:pt x="743169" y="221841"/>
                </a:lnTo>
                <a:lnTo>
                  <a:pt x="0" y="221841"/>
                </a:lnTo>
                <a:lnTo>
                  <a:pt x="0" y="0"/>
                </a:lnTo>
                <a:close/>
              </a:path>
            </a:pathLst>
          </a:custGeom>
          <a:ln w="13865">
            <a:noFill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0" name="object 126"/>
          <p:cNvSpPr txBox="1"/>
          <p:nvPr/>
        </p:nvSpPr>
        <p:spPr>
          <a:xfrm>
            <a:off x="283892" y="4187554"/>
            <a:ext cx="1077757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800" b="1" dirty="0">
                <a:solidFill>
                  <a:prstClr val="black"/>
                </a:solidFill>
              </a:rPr>
              <a:t>UA </a:t>
            </a:r>
            <a:r>
              <a:rPr lang="en-US" sz="800" b="1" dirty="0" smtClean="0">
                <a:solidFill>
                  <a:prstClr val="black"/>
                </a:solidFill>
              </a:rPr>
              <a:t>Eﬀects </a:t>
            </a:r>
            <a:r>
              <a:rPr lang="en-US" sz="700" b="1" dirty="0">
                <a:solidFill>
                  <a:prstClr val="black"/>
                </a:solidFill>
              </a:rPr>
              <a:t>Library </a:t>
            </a:r>
            <a:endParaRPr sz="750" dirty="0">
              <a:latin typeface="Lucida Sans Unicode"/>
              <a:cs typeface="Lucida Sans Unicode"/>
            </a:endParaRPr>
          </a:p>
        </p:txBody>
      </p:sp>
      <p:sp>
        <p:nvSpPr>
          <p:cNvPr id="591" name="Rectangle 590"/>
          <p:cNvSpPr/>
          <p:nvPr/>
        </p:nvSpPr>
        <p:spPr>
          <a:xfrm>
            <a:off x="376696" y="4403672"/>
            <a:ext cx="1008000" cy="18000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tx1"/>
              </a:solidFill>
            </a:endParaRPr>
          </a:p>
          <a:p>
            <a:pPr algn="ctr"/>
            <a:r>
              <a:rPr lang="en-US" sz="900" dirty="0">
                <a:solidFill>
                  <a:schemeClr val="tx1"/>
                </a:solidFill>
              </a:rPr>
              <a:t>Creation </a:t>
            </a:r>
            <a:r>
              <a:rPr lang="en-US" sz="900" dirty="0" smtClean="0">
                <a:solidFill>
                  <a:schemeClr val="tx1"/>
                </a:solidFill>
              </a:rPr>
              <a:t>Eﬀects</a:t>
            </a:r>
            <a:endParaRPr lang="en-US" sz="900" dirty="0">
              <a:solidFill>
                <a:schemeClr val="tx1"/>
              </a:solidFill>
            </a:endParaRPr>
          </a:p>
          <a:p>
            <a:pPr algn="ctr"/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592" name="Rectangle 591"/>
          <p:cNvSpPr/>
          <p:nvPr/>
        </p:nvSpPr>
        <p:spPr>
          <a:xfrm>
            <a:off x="376696" y="4653136"/>
            <a:ext cx="1008000" cy="18000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tx1"/>
              </a:solidFill>
            </a:endParaRPr>
          </a:p>
          <a:p>
            <a:pPr algn="ctr"/>
            <a:r>
              <a:rPr lang="en-US" sz="900" dirty="0">
                <a:solidFill>
                  <a:schemeClr val="tx1"/>
                </a:solidFill>
              </a:rPr>
              <a:t>Deletion </a:t>
            </a:r>
            <a:r>
              <a:rPr lang="en-US" sz="900" dirty="0" smtClean="0">
                <a:solidFill>
                  <a:schemeClr val="tx1"/>
                </a:solidFill>
              </a:rPr>
              <a:t>Eﬀects</a:t>
            </a:r>
            <a:endParaRPr lang="en-US" sz="900" dirty="0">
              <a:solidFill>
                <a:schemeClr val="tx1"/>
              </a:solidFill>
            </a:endParaRPr>
          </a:p>
          <a:p>
            <a:pPr algn="ctr"/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593" name="Rectangle 592"/>
          <p:cNvSpPr/>
          <p:nvPr/>
        </p:nvSpPr>
        <p:spPr>
          <a:xfrm>
            <a:off x="371655" y="4916880"/>
            <a:ext cx="1008000" cy="18000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tx1"/>
              </a:solidFill>
            </a:endParaRPr>
          </a:p>
          <a:p>
            <a:pPr algn="ctr"/>
            <a:r>
              <a:rPr lang="en-US" sz="900" dirty="0">
                <a:solidFill>
                  <a:schemeClr val="tx1"/>
                </a:solidFill>
              </a:rPr>
              <a:t>Action </a:t>
            </a:r>
            <a:r>
              <a:rPr lang="en-US" sz="900" dirty="0" smtClean="0">
                <a:solidFill>
                  <a:schemeClr val="tx1"/>
                </a:solidFill>
              </a:rPr>
              <a:t>Eﬀects</a:t>
            </a:r>
            <a:endParaRPr lang="en-US" sz="900" dirty="0">
              <a:solidFill>
                <a:schemeClr val="tx1"/>
              </a:solidFill>
            </a:endParaRPr>
          </a:p>
          <a:p>
            <a:pPr algn="ctr"/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594" name="Rectangle 593"/>
          <p:cNvSpPr/>
          <p:nvPr/>
        </p:nvSpPr>
        <p:spPr>
          <a:xfrm>
            <a:off x="247123" y="3212976"/>
            <a:ext cx="1324212" cy="77745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lang="en-US" sz="1350">
              <a:solidFill>
                <a:prstClr val="white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595" name="Rectangle 594"/>
          <p:cNvSpPr/>
          <p:nvPr/>
        </p:nvSpPr>
        <p:spPr>
          <a:xfrm>
            <a:off x="683275" y="3535717"/>
            <a:ext cx="72000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FORM9"/>
                <a:ea typeface="ＭＳ Ｐゴシック" charset="0"/>
              </a:rPr>
              <a:t>State              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ＭＳ Ｐゴシック" charset="0"/>
            </a:endParaRPr>
          </a:p>
        </p:txBody>
      </p:sp>
      <p:cxnSp>
        <p:nvCxnSpPr>
          <p:cNvPr id="596" name="Connecteur droit avec flèche 595"/>
          <p:cNvCxnSpPr/>
          <p:nvPr/>
        </p:nvCxnSpPr>
        <p:spPr>
          <a:xfrm flipV="1">
            <a:off x="345896" y="3853482"/>
            <a:ext cx="229632" cy="0"/>
          </a:xfrm>
          <a:prstGeom prst="straightConnector1">
            <a:avLst/>
          </a:prstGeom>
          <a:ln w="12700">
            <a:solidFill>
              <a:schemeClr val="tx1"/>
            </a:solidFill>
            <a:tailEnd type="stealth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7" name="Rectangle 596"/>
          <p:cNvSpPr/>
          <p:nvPr/>
        </p:nvSpPr>
        <p:spPr>
          <a:xfrm>
            <a:off x="666846" y="3736044"/>
            <a:ext cx="97200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FORM9"/>
                <a:ea typeface="ＭＳ Ｐゴシック" charset="0"/>
              </a:rPr>
              <a:t>Transition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ＭＳ Ｐゴシック" charset="0"/>
            </a:endParaRPr>
          </a:p>
        </p:txBody>
      </p:sp>
      <p:sp>
        <p:nvSpPr>
          <p:cNvPr id="598" name="Ellipse 597"/>
          <p:cNvSpPr/>
          <p:nvPr/>
        </p:nvSpPr>
        <p:spPr>
          <a:xfrm>
            <a:off x="350028" y="3522782"/>
            <a:ext cx="216000" cy="216000"/>
          </a:xfrm>
          <a:prstGeom prst="ellipse">
            <a:avLst/>
          </a:prstGeom>
          <a:ln w="19050">
            <a:solidFill>
              <a:schemeClr val="tx1"/>
            </a:solidFill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99" name="object 124"/>
          <p:cNvSpPr/>
          <p:nvPr/>
        </p:nvSpPr>
        <p:spPr>
          <a:xfrm>
            <a:off x="251520" y="3262329"/>
            <a:ext cx="1250417" cy="238679"/>
          </a:xfrm>
          <a:custGeom>
            <a:avLst/>
            <a:gdLst/>
            <a:ahLst/>
            <a:cxnLst/>
            <a:rect l="l" t="t" r="r" b="b"/>
            <a:pathLst>
              <a:path w="770889" h="222250">
                <a:moveTo>
                  <a:pt x="0" y="0"/>
                </a:moveTo>
                <a:lnTo>
                  <a:pt x="770899" y="0"/>
                </a:lnTo>
                <a:lnTo>
                  <a:pt x="770899" y="180246"/>
                </a:lnTo>
                <a:lnTo>
                  <a:pt x="743169" y="221841"/>
                </a:lnTo>
                <a:lnTo>
                  <a:pt x="0" y="221841"/>
                </a:lnTo>
                <a:lnTo>
                  <a:pt x="0" y="0"/>
                </a:lnTo>
                <a:close/>
              </a:path>
            </a:pathLst>
          </a:custGeom>
          <a:ln w="13865">
            <a:noFill/>
          </a:ln>
        </p:spPr>
        <p:txBody>
          <a:bodyPr wrap="square" lIns="72000" tIns="36000" rIns="0" bIns="0" rtlCol="0"/>
          <a:lstStyle/>
          <a:p>
            <a:r>
              <a:rPr lang="en-US" sz="800" b="1" dirty="0" smtClean="0">
                <a:solidFill>
                  <a:prstClr val="black"/>
                </a:solidFill>
              </a:rPr>
              <a:t>Visual Components </a:t>
            </a:r>
            <a:endParaRPr lang="en-US" sz="800" b="1" dirty="0">
              <a:solidFill>
                <a:prstClr val="black"/>
              </a:solidFill>
            </a:endParaRPr>
          </a:p>
        </p:txBody>
      </p:sp>
      <p:sp>
        <p:nvSpPr>
          <p:cNvPr id="600" name="object 124"/>
          <p:cNvSpPr/>
          <p:nvPr/>
        </p:nvSpPr>
        <p:spPr>
          <a:xfrm>
            <a:off x="268111" y="2844640"/>
            <a:ext cx="1351561" cy="281992"/>
          </a:xfrm>
          <a:custGeom>
            <a:avLst/>
            <a:gdLst/>
            <a:ahLst/>
            <a:cxnLst/>
            <a:rect l="l" t="t" r="r" b="b"/>
            <a:pathLst>
              <a:path w="770889" h="222250">
                <a:moveTo>
                  <a:pt x="0" y="0"/>
                </a:moveTo>
                <a:lnTo>
                  <a:pt x="770899" y="0"/>
                </a:lnTo>
                <a:lnTo>
                  <a:pt x="770899" y="180246"/>
                </a:lnTo>
                <a:lnTo>
                  <a:pt x="743169" y="221841"/>
                </a:lnTo>
                <a:lnTo>
                  <a:pt x="0" y="221841"/>
                </a:lnTo>
                <a:lnTo>
                  <a:pt x="0" y="0"/>
                </a:lnTo>
                <a:close/>
              </a:path>
            </a:pathLst>
          </a:custGeom>
          <a:ln w="13865">
            <a:noFill/>
          </a:ln>
        </p:spPr>
        <p:txBody>
          <a:bodyPr wrap="square" lIns="0" tIns="36000" rIns="0" bIns="0" rtlCol="0" anchor="ctr" anchorCtr="0"/>
          <a:lstStyle/>
          <a:p>
            <a:r>
              <a:rPr lang="en-US" sz="800" b="1" dirty="0">
                <a:solidFill>
                  <a:prstClr val="black"/>
                </a:solidFill>
              </a:rPr>
              <a:t>Palette </a:t>
            </a:r>
            <a:r>
              <a:rPr lang="en-US" sz="800" b="1" dirty="0" smtClean="0">
                <a:solidFill>
                  <a:prstClr val="black"/>
                </a:solidFill>
              </a:rPr>
              <a:t>Design </a:t>
            </a:r>
            <a:r>
              <a:rPr lang="en-US" sz="800" b="1" dirty="0">
                <a:solidFill>
                  <a:prstClr val="black"/>
                </a:solidFill>
              </a:rPr>
              <a:t>Primitive </a:t>
            </a:r>
            <a:endParaRPr sz="1100" dirty="0"/>
          </a:p>
        </p:txBody>
      </p:sp>
      <p:cxnSp>
        <p:nvCxnSpPr>
          <p:cNvPr id="136" name="Connecteur droit 135"/>
          <p:cNvCxnSpPr/>
          <p:nvPr/>
        </p:nvCxnSpPr>
        <p:spPr>
          <a:xfrm flipV="1">
            <a:off x="8640613" y="4258871"/>
            <a:ext cx="2391" cy="1032514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2" name="Connecteur droit 141"/>
          <p:cNvCxnSpPr/>
          <p:nvPr/>
        </p:nvCxnSpPr>
        <p:spPr>
          <a:xfrm flipV="1">
            <a:off x="8310008" y="4258871"/>
            <a:ext cx="334800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9" name="Connecteur droit 158"/>
          <p:cNvCxnSpPr>
            <a:stCxn id="426" idx="5"/>
            <a:endCxn id="399" idx="1"/>
          </p:cNvCxnSpPr>
          <p:nvPr/>
        </p:nvCxnSpPr>
        <p:spPr>
          <a:xfrm>
            <a:off x="7071071" y="4724676"/>
            <a:ext cx="635229" cy="126468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2" name="Connecteur droit 161"/>
          <p:cNvCxnSpPr/>
          <p:nvPr/>
        </p:nvCxnSpPr>
        <p:spPr>
          <a:xfrm>
            <a:off x="7094766" y="5191986"/>
            <a:ext cx="685586" cy="72987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7" name="Rectangle 116"/>
          <p:cNvSpPr/>
          <p:nvPr/>
        </p:nvSpPr>
        <p:spPr>
          <a:xfrm>
            <a:off x="8336384" y="4800596"/>
            <a:ext cx="180000" cy="108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sz="600" dirty="0" smtClean="0">
                <a:solidFill>
                  <a:schemeClr val="tx1"/>
                </a:solidFill>
              </a:rPr>
              <a:t>delay</a:t>
            </a:r>
            <a:endParaRPr lang="en-US" sz="600" dirty="0">
              <a:solidFill>
                <a:schemeClr val="tx1"/>
              </a:solidFill>
            </a:endParaRPr>
          </a:p>
        </p:txBody>
      </p:sp>
      <p:sp>
        <p:nvSpPr>
          <p:cNvPr id="118" name="Rectangle 117"/>
          <p:cNvSpPr/>
          <p:nvPr/>
        </p:nvSpPr>
        <p:spPr>
          <a:xfrm>
            <a:off x="8338010" y="5238532"/>
            <a:ext cx="180000" cy="108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sz="600" dirty="0" smtClean="0">
                <a:solidFill>
                  <a:schemeClr val="tx1"/>
                </a:solidFill>
              </a:rPr>
              <a:t>delay</a:t>
            </a:r>
            <a:endParaRPr lang="en-US" sz="600" dirty="0">
              <a:solidFill>
                <a:schemeClr val="tx1"/>
              </a:solidFill>
            </a:endParaRPr>
          </a:p>
        </p:txBody>
      </p:sp>
      <p:pic>
        <p:nvPicPr>
          <p:cNvPr id="119" name="Image 1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4135" y="3542248"/>
            <a:ext cx="1491841" cy="1036611"/>
          </a:xfrm>
          <a:prstGeom prst="rect">
            <a:avLst/>
          </a:prstGeom>
        </p:spPr>
      </p:pic>
      <p:sp>
        <p:nvSpPr>
          <p:cNvPr id="121" name="Ellipse 120"/>
          <p:cNvSpPr/>
          <p:nvPr/>
        </p:nvSpPr>
        <p:spPr>
          <a:xfrm>
            <a:off x="6302145" y="5013176"/>
            <a:ext cx="758089" cy="29996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7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getEnabled</a:t>
            </a:r>
            <a:endParaRPr lang="en-US" sz="7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en-US" sz="7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Transition</a:t>
            </a:r>
            <a:endParaRPr lang="en-US" sz="7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5" name="Rectangle 124"/>
          <p:cNvSpPr/>
          <p:nvPr/>
        </p:nvSpPr>
        <p:spPr>
          <a:xfrm>
            <a:off x="7706300" y="4290088"/>
            <a:ext cx="540000" cy="252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Disappear</a:t>
            </a:r>
            <a:endParaRPr lang="fr-FR" sz="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fr-FR" sz="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token</a:t>
            </a:r>
            <a:endParaRPr lang="fr-FR" sz="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8" name="Rectangle 127"/>
          <p:cNvSpPr/>
          <p:nvPr/>
        </p:nvSpPr>
        <p:spPr>
          <a:xfrm>
            <a:off x="7706300" y="5157192"/>
            <a:ext cx="540000" cy="252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Reappear</a:t>
            </a:r>
          </a:p>
          <a:p>
            <a:pPr algn="ctr"/>
            <a:r>
              <a:rPr lang="fr-FR" sz="8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token</a:t>
            </a:r>
            <a:endParaRPr lang="fr-FR" sz="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0" name="Triangle isocèle 129"/>
          <p:cNvSpPr/>
          <p:nvPr/>
        </p:nvSpPr>
        <p:spPr>
          <a:xfrm>
            <a:off x="8278263" y="4123223"/>
            <a:ext cx="72008" cy="72000"/>
          </a:xfrm>
          <a:prstGeom prst="triangl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ectangle 130"/>
          <p:cNvSpPr/>
          <p:nvPr/>
        </p:nvSpPr>
        <p:spPr>
          <a:xfrm>
            <a:off x="8336384" y="4362022"/>
            <a:ext cx="180000" cy="108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sz="600" dirty="0" smtClean="0">
                <a:solidFill>
                  <a:schemeClr val="tx1"/>
                </a:solidFill>
              </a:rPr>
              <a:t>delay</a:t>
            </a:r>
            <a:endParaRPr lang="en-US" sz="600" dirty="0">
              <a:solidFill>
                <a:schemeClr val="tx1"/>
              </a:solidFill>
            </a:endParaRPr>
          </a:p>
        </p:txBody>
      </p:sp>
      <p:sp>
        <p:nvSpPr>
          <p:cNvPr id="141" name="Rectangle à coins arrondis 140"/>
          <p:cNvSpPr/>
          <p:nvPr/>
        </p:nvSpPr>
        <p:spPr>
          <a:xfrm>
            <a:off x="6942144" y="5701226"/>
            <a:ext cx="972000" cy="216000"/>
          </a:xfrm>
          <a:prstGeom prst="roundRect">
            <a:avLst/>
          </a:prstGeom>
          <a:solidFill>
            <a:srgbClr val="2F2FFF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Apply</a:t>
            </a:r>
            <a:endParaRPr lang="fr-FR" sz="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0" name="Espace réservé du numéro de diapositive 3"/>
          <p:cNvSpPr>
            <a:spLocks noGrp="1"/>
          </p:cNvSpPr>
          <p:nvPr>
            <p:ph type="sldNum" sz="quarter" idx="10"/>
          </p:nvPr>
        </p:nvSpPr>
        <p:spPr>
          <a:xfrm>
            <a:off x="7727400" y="6591300"/>
            <a:ext cx="1416600" cy="2667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3448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" y="333957"/>
            <a:ext cx="9062784" cy="790787"/>
          </a:xfrm>
        </p:spPr>
        <p:txBody>
          <a:bodyPr/>
          <a:lstStyle/>
          <a:p>
            <a:r>
              <a:rPr lang="en-GB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Reuse UA for </a:t>
            </a:r>
            <a:r>
              <a:rPr lang="en-GB" sz="3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PacMan</a:t>
            </a:r>
            <a:r>
              <a:rPr lang="en-GB" sz="3600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GB" sz="3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3600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GB" sz="36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GB" sz="28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" name="Cylindre 60"/>
          <p:cNvSpPr/>
          <p:nvPr/>
        </p:nvSpPr>
        <p:spPr>
          <a:xfrm>
            <a:off x="3107412" y="2060848"/>
            <a:ext cx="1983306" cy="3249405"/>
          </a:xfrm>
          <a:prstGeom prst="can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35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6084168" y="3033038"/>
            <a:ext cx="3024336" cy="1813373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ysDot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ZoneTexte 63"/>
          <p:cNvSpPr txBox="1"/>
          <p:nvPr/>
        </p:nvSpPr>
        <p:spPr>
          <a:xfrm>
            <a:off x="3218109" y="2133967"/>
            <a:ext cx="17139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fr-FR" sz="1350" b="1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Animation Library </a:t>
            </a:r>
            <a:endParaRPr lang="en-US" sz="1350" b="1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5" name="Cube 64"/>
          <p:cNvSpPr/>
          <p:nvPr/>
        </p:nvSpPr>
        <p:spPr>
          <a:xfrm>
            <a:off x="3563888" y="3002985"/>
            <a:ext cx="544980" cy="498832"/>
          </a:xfrm>
          <a:prstGeom prst="cube">
            <a:avLst/>
          </a:prstGeom>
          <a:solidFill>
            <a:srgbClr val="4472C4">
              <a:lumMod val="20000"/>
              <a:lumOff val="80000"/>
            </a:srgbClr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35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</a:t>
            </a:r>
            <a:r>
              <a:rPr kumimoji="0" lang="fr-FR" sz="1350" b="0" i="0" u="none" strike="noStrike" kern="0" cap="none" spc="0" normalizeH="0" baseline="-2500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</a:t>
            </a:r>
          </a:p>
        </p:txBody>
      </p:sp>
      <p:sp>
        <p:nvSpPr>
          <p:cNvPr id="66" name="Cube 65"/>
          <p:cNvSpPr/>
          <p:nvPr/>
        </p:nvSpPr>
        <p:spPr>
          <a:xfrm>
            <a:off x="3678188" y="3117285"/>
            <a:ext cx="544980" cy="498832"/>
          </a:xfrm>
          <a:prstGeom prst="cube">
            <a:avLst/>
          </a:prstGeom>
          <a:solidFill>
            <a:srgbClr val="4472C4">
              <a:lumMod val="20000"/>
              <a:lumOff val="80000"/>
            </a:srgbClr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35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</a:t>
            </a:r>
            <a:r>
              <a:rPr kumimoji="0" lang="fr-FR" sz="1350" b="0" i="0" u="none" strike="noStrike" kern="0" cap="none" spc="0" normalizeH="0" baseline="-2500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</a:t>
            </a:r>
          </a:p>
        </p:txBody>
      </p:sp>
      <p:sp>
        <p:nvSpPr>
          <p:cNvPr id="67" name="Cube 66"/>
          <p:cNvSpPr/>
          <p:nvPr/>
        </p:nvSpPr>
        <p:spPr>
          <a:xfrm>
            <a:off x="3792488" y="3231585"/>
            <a:ext cx="544980" cy="498832"/>
          </a:xfrm>
          <a:prstGeom prst="cube">
            <a:avLst/>
          </a:prstGeom>
          <a:solidFill>
            <a:srgbClr val="4472C4">
              <a:lumMod val="20000"/>
              <a:lumOff val="80000"/>
            </a:srgbClr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35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</a:t>
            </a:r>
            <a:r>
              <a:rPr kumimoji="0" lang="fr-FR" sz="1350" b="0" i="0" u="none" strike="noStrike" kern="0" cap="none" spc="0" normalizeH="0" baseline="-2500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</a:t>
            </a:r>
          </a:p>
        </p:txBody>
      </p:sp>
      <p:sp>
        <p:nvSpPr>
          <p:cNvPr id="68" name="Cube 67"/>
          <p:cNvSpPr/>
          <p:nvPr/>
        </p:nvSpPr>
        <p:spPr>
          <a:xfrm>
            <a:off x="3906788" y="3345885"/>
            <a:ext cx="544980" cy="498832"/>
          </a:xfrm>
          <a:prstGeom prst="cube">
            <a:avLst/>
          </a:prstGeom>
          <a:solidFill>
            <a:srgbClr val="4472C4">
              <a:lumMod val="20000"/>
              <a:lumOff val="80000"/>
            </a:srgbClr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35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UA</a:t>
            </a:r>
            <a:r>
              <a:rPr lang="fr-FR" sz="1350" kern="0" baseline="-250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x</a:t>
            </a:r>
            <a:endParaRPr kumimoji="0" lang="fr-FR" sz="1350" b="0" i="0" u="none" strike="noStrike" kern="0" cap="none" spc="0" normalizeH="0" baseline="-2500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0" name="Cube 69"/>
          <p:cNvSpPr/>
          <p:nvPr/>
        </p:nvSpPr>
        <p:spPr>
          <a:xfrm>
            <a:off x="543136" y="3649782"/>
            <a:ext cx="575573" cy="498832"/>
          </a:xfrm>
          <a:prstGeom prst="cube">
            <a:avLst/>
          </a:prstGeom>
          <a:solidFill>
            <a:srgbClr val="4472C4">
              <a:lumMod val="20000"/>
              <a:lumOff val="80000"/>
            </a:srgbClr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1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UA</a:t>
            </a:r>
            <a:r>
              <a:rPr kumimoji="0" lang="fr-FR" sz="1200" b="1" i="0" u="none" strike="noStrike" kern="0" cap="none" spc="0" normalizeH="0" baseline="-2500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</a:t>
            </a:r>
            <a:endParaRPr kumimoji="0" lang="fr-FR" sz="1200" b="1" i="0" u="none" strike="noStrike" kern="0" cap="none" spc="0" normalizeH="0" baseline="-2500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1" name="Demi-tour 70"/>
          <p:cNvSpPr/>
          <p:nvPr/>
        </p:nvSpPr>
        <p:spPr>
          <a:xfrm rot="16200000">
            <a:off x="-178419" y="3203920"/>
            <a:ext cx="867161" cy="523394"/>
          </a:xfrm>
          <a:prstGeom prst="uturnArrow">
            <a:avLst>
              <a:gd name="adj1" fmla="val 3907"/>
              <a:gd name="adj2" fmla="val 13213"/>
              <a:gd name="adj3" fmla="val 16315"/>
              <a:gd name="adj4" fmla="val 42509"/>
              <a:gd name="adj5" fmla="val 88648"/>
            </a:avLst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fr-FR" sz="1350" kern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3" name="ZoneTexte 72"/>
          <p:cNvSpPr txBox="1"/>
          <p:nvPr/>
        </p:nvSpPr>
        <p:spPr>
          <a:xfrm>
            <a:off x="6063912" y="2649013"/>
            <a:ext cx="64652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350" dirty="0" smtClean="0">
                <a:solidFill>
                  <a:prstClr val="black"/>
                </a:solidFill>
                <a:latin typeface="Calibri" panose="020F0502020204030204"/>
                <a:cs typeface="+mn-cs"/>
              </a:rPr>
              <a:t>Reuse </a:t>
            </a:r>
            <a:endParaRPr lang="en-US" sz="1350" dirty="0">
              <a:solidFill>
                <a:prstClr val="black"/>
              </a:solidFill>
              <a:latin typeface="Calibri" panose="020F0502020204030204"/>
              <a:cs typeface="+mn-cs"/>
            </a:endParaRPr>
          </a:p>
        </p:txBody>
      </p:sp>
      <p:cxnSp>
        <p:nvCxnSpPr>
          <p:cNvPr id="75" name="Connecteur droit avec flèche 74"/>
          <p:cNvCxnSpPr/>
          <p:nvPr/>
        </p:nvCxnSpPr>
        <p:spPr>
          <a:xfrm>
            <a:off x="1123004" y="3871505"/>
            <a:ext cx="1980000" cy="2252"/>
          </a:xfrm>
          <a:prstGeom prst="straightConnector1">
            <a:avLst/>
          </a:prstGeom>
          <a:noFill/>
          <a:ln w="15875" cap="flat" cmpd="sng" algn="ctr">
            <a:solidFill>
              <a:sysClr val="windowText" lastClr="000000"/>
            </a:solidFill>
            <a:prstDash val="solid"/>
            <a:miter lim="800000"/>
            <a:headEnd type="none"/>
            <a:tailEnd type="arrow"/>
          </a:ln>
          <a:effectLst/>
        </p:spPr>
      </p:cxnSp>
      <p:cxnSp>
        <p:nvCxnSpPr>
          <p:cNvPr id="76" name="Connecteur droit avec flèche 75"/>
          <p:cNvCxnSpPr/>
          <p:nvPr/>
        </p:nvCxnSpPr>
        <p:spPr>
          <a:xfrm flipV="1">
            <a:off x="5090717" y="3398110"/>
            <a:ext cx="360000" cy="0"/>
          </a:xfrm>
          <a:prstGeom prst="straightConnector1">
            <a:avLst/>
          </a:prstGeom>
          <a:noFill/>
          <a:ln w="15875" cap="flat" cmpd="sng" algn="ctr">
            <a:solidFill>
              <a:sysClr val="windowText" lastClr="000000"/>
            </a:solidFill>
            <a:prstDash val="solid"/>
            <a:miter lim="800000"/>
            <a:headEnd type="none"/>
            <a:tailEnd type="arrow"/>
          </a:ln>
          <a:effectLst/>
        </p:spPr>
      </p:cxnSp>
      <p:sp>
        <p:nvSpPr>
          <p:cNvPr id="77" name="Cube 76"/>
          <p:cNvSpPr/>
          <p:nvPr/>
        </p:nvSpPr>
        <p:spPr>
          <a:xfrm>
            <a:off x="5436096" y="3074184"/>
            <a:ext cx="575573" cy="498832"/>
          </a:xfrm>
          <a:prstGeom prst="cube">
            <a:avLst/>
          </a:prstGeom>
          <a:solidFill>
            <a:srgbClr val="4472C4">
              <a:lumMod val="20000"/>
              <a:lumOff val="80000"/>
            </a:srgbClr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r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35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UA</a:t>
            </a:r>
            <a:r>
              <a:rPr lang="fr-FR" sz="1350" b="1" kern="0" baseline="-25000" dirty="0" err="1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x</a:t>
            </a:r>
            <a:endParaRPr kumimoji="0" lang="fr-FR" sz="1350" b="1" i="0" u="none" strike="noStrike" kern="0" cap="none" spc="0" normalizeH="0" baseline="-2500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9" name="Demi-tour 78"/>
          <p:cNvSpPr/>
          <p:nvPr/>
        </p:nvSpPr>
        <p:spPr>
          <a:xfrm>
            <a:off x="5945126" y="2672960"/>
            <a:ext cx="1253668" cy="396000"/>
          </a:xfrm>
          <a:prstGeom prst="uturnArrow">
            <a:avLst>
              <a:gd name="adj1" fmla="val 5923"/>
              <a:gd name="adj2" fmla="val 13213"/>
              <a:gd name="adj3" fmla="val 16315"/>
              <a:gd name="adj4" fmla="val 46541"/>
              <a:gd name="adj5" fmla="val 97840"/>
            </a:avLst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35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3" name="ZoneTexte 82"/>
          <p:cNvSpPr txBox="1"/>
          <p:nvPr/>
        </p:nvSpPr>
        <p:spPr>
          <a:xfrm>
            <a:off x="5166135" y="2304552"/>
            <a:ext cx="207794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350" dirty="0">
                <a:solidFill>
                  <a:prstClr val="black"/>
                </a:solidFill>
                <a:latin typeface="Calibri" panose="020F0502020204030204"/>
                <a:cs typeface="+mn-cs"/>
              </a:rPr>
              <a:t>Seeking </a:t>
            </a:r>
            <a:r>
              <a:rPr lang="en-US" sz="1350" dirty="0" smtClean="0">
                <a:solidFill>
                  <a:prstClr val="black"/>
                </a:solidFill>
                <a:latin typeface="Calibri" panose="020F0502020204030204"/>
                <a:cs typeface="+mn-cs"/>
              </a:rPr>
              <a:t>an animation </a:t>
            </a:r>
            <a:endParaRPr lang="en-US" sz="1350" dirty="0">
              <a:solidFill>
                <a:prstClr val="black"/>
              </a:solidFill>
              <a:latin typeface="Calibri" panose="020F0502020204030204"/>
              <a:cs typeface="+mn-cs"/>
            </a:endParaRPr>
          </a:p>
        </p:txBody>
      </p:sp>
      <p:pic>
        <p:nvPicPr>
          <p:cNvPr id="84" name="Image 83"/>
          <p:cNvPicPr>
            <a:picLocks noChangeAspect="1"/>
          </p:cNvPicPr>
          <p:nvPr/>
        </p:nvPicPr>
        <p:blipFill rotWithShape="1">
          <a:blip r:embed="rId3"/>
          <a:srcRect l="4610" t="7081" r="16440" b="26806"/>
          <a:stretch/>
        </p:blipFill>
        <p:spPr>
          <a:xfrm>
            <a:off x="6205109" y="4994256"/>
            <a:ext cx="1010653" cy="631994"/>
          </a:xfrm>
          <a:prstGeom prst="rect">
            <a:avLst/>
          </a:prstGeom>
        </p:spPr>
      </p:pic>
      <p:sp>
        <p:nvSpPr>
          <p:cNvPr id="87" name="Flèche droite rayée 86"/>
          <p:cNvSpPr/>
          <p:nvPr/>
        </p:nvSpPr>
        <p:spPr>
          <a:xfrm rot="1489548">
            <a:off x="6316658" y="4961374"/>
            <a:ext cx="1253668" cy="421574"/>
          </a:xfrm>
          <a:prstGeom prst="stripedRightArrow">
            <a:avLst>
              <a:gd name="adj1" fmla="val 26670"/>
              <a:gd name="adj2" fmla="val 35002"/>
            </a:avLst>
          </a:prstGeom>
          <a:noFill/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35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8" name="ZoneTexte 87"/>
          <p:cNvSpPr txBox="1"/>
          <p:nvPr/>
        </p:nvSpPr>
        <p:spPr>
          <a:xfrm>
            <a:off x="7039740" y="5774095"/>
            <a:ext cx="10296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fr-FR" sz="1600" spc="10" dirty="0" err="1">
                <a:latin typeface="Courier New"/>
                <a:ea typeface="+mn-ea"/>
                <a:cs typeface="Courier New"/>
              </a:rPr>
              <a:t>moveR</a:t>
            </a:r>
            <a:endParaRPr lang="en-US" sz="1600" spc="10" dirty="0">
              <a:latin typeface="Courier New"/>
              <a:ea typeface="+mn-ea"/>
              <a:cs typeface="Courier New"/>
            </a:endParaRPr>
          </a:p>
        </p:txBody>
      </p:sp>
      <p:pic>
        <p:nvPicPr>
          <p:cNvPr id="95" name="Image 9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259" y="1734790"/>
            <a:ext cx="2508366" cy="1526669"/>
          </a:xfrm>
          <a:prstGeom prst="rect">
            <a:avLst/>
          </a:prstGeom>
          <a:ln>
            <a:noFill/>
          </a:ln>
        </p:spPr>
      </p:pic>
      <p:cxnSp>
        <p:nvCxnSpPr>
          <p:cNvPr id="96" name="Connecteur droit avec flèche 95"/>
          <p:cNvCxnSpPr/>
          <p:nvPr/>
        </p:nvCxnSpPr>
        <p:spPr>
          <a:xfrm flipH="1">
            <a:off x="5102384" y="2564904"/>
            <a:ext cx="1260000" cy="0"/>
          </a:xfrm>
          <a:prstGeom prst="straightConnector1">
            <a:avLst/>
          </a:prstGeom>
          <a:noFill/>
          <a:ln w="15875" cap="flat" cmpd="sng" algn="ctr">
            <a:solidFill>
              <a:sysClr val="windowText" lastClr="000000"/>
            </a:solidFill>
            <a:prstDash val="solid"/>
            <a:miter lim="800000"/>
            <a:headEnd type="none"/>
            <a:tailEnd type="arrow"/>
          </a:ln>
          <a:effectLst/>
        </p:spPr>
      </p:cxnSp>
      <p:pic>
        <p:nvPicPr>
          <p:cNvPr id="98" name="Picture 4" descr="C:\Documents and Settings\Administrateur\Local Settings\Temporary Internet Files\Content.IE5\S8RAMQET\MCj04339410000[1]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0644" y="1272588"/>
            <a:ext cx="770354" cy="563636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9" name="Rectangle 98"/>
          <p:cNvSpPr/>
          <p:nvPr/>
        </p:nvSpPr>
        <p:spPr>
          <a:xfrm>
            <a:off x="7956757" y="1907851"/>
            <a:ext cx="108555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b="1" dirty="0"/>
              <a:t>MA Designer </a:t>
            </a:r>
          </a:p>
        </p:txBody>
      </p:sp>
      <p:sp>
        <p:nvSpPr>
          <p:cNvPr id="103" name="Rectangle 102"/>
          <p:cNvSpPr/>
          <p:nvPr/>
        </p:nvSpPr>
        <p:spPr>
          <a:xfrm>
            <a:off x="1270659" y="3530920"/>
            <a:ext cx="162595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sz="1200" dirty="0" smtClean="0">
                <a:solidFill>
                  <a:prstClr val="black"/>
                </a:solidFill>
                <a:latin typeface="Calibri" panose="020F0502020204030204"/>
              </a:rPr>
              <a:t>Providing an animation</a:t>
            </a:r>
            <a:endParaRPr lang="en-US" sz="1200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104" name="Image 10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39065" y="5708480"/>
            <a:ext cx="735646" cy="717301"/>
          </a:xfrm>
          <a:prstGeom prst="rect">
            <a:avLst/>
          </a:prstGeom>
        </p:spPr>
      </p:pic>
      <p:pic>
        <p:nvPicPr>
          <p:cNvPr id="105" name="Image 10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39494" y="5728963"/>
            <a:ext cx="720080" cy="703714"/>
          </a:xfrm>
          <a:prstGeom prst="rect">
            <a:avLst/>
          </a:prstGeom>
        </p:spPr>
      </p:pic>
      <p:cxnSp>
        <p:nvCxnSpPr>
          <p:cNvPr id="106" name="Connecteur droit avec flèche 105"/>
          <p:cNvCxnSpPr/>
          <p:nvPr/>
        </p:nvCxnSpPr>
        <p:spPr>
          <a:xfrm>
            <a:off x="7057067" y="6074980"/>
            <a:ext cx="1080000" cy="2252"/>
          </a:xfrm>
          <a:prstGeom prst="straightConnector1">
            <a:avLst/>
          </a:prstGeom>
          <a:noFill/>
          <a:ln w="15875" cap="flat" cmpd="sng" algn="ctr">
            <a:solidFill>
              <a:sysClr val="windowText" lastClr="000000"/>
            </a:solidFill>
            <a:prstDash val="solid"/>
            <a:miter lim="800000"/>
            <a:headEnd type="none"/>
            <a:tailEnd type="arrow"/>
          </a:ln>
          <a:effectLst/>
        </p:spPr>
      </p:cxnSp>
      <p:pic>
        <p:nvPicPr>
          <p:cNvPr id="107" name="Picture 65" descr="MCj02380420000[1]"/>
          <p:cNvPicPr/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2747" y="2510759"/>
            <a:ext cx="477334" cy="4776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Image 10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0711" y="3080348"/>
            <a:ext cx="2775921" cy="1689511"/>
          </a:xfrm>
          <a:prstGeom prst="rect">
            <a:avLst/>
          </a:prstGeom>
          <a:ln>
            <a:noFill/>
          </a:ln>
        </p:spPr>
      </p:pic>
      <p:sp>
        <p:nvSpPr>
          <p:cNvPr id="109" name="Rectangle 108"/>
          <p:cNvSpPr/>
          <p:nvPr/>
        </p:nvSpPr>
        <p:spPr>
          <a:xfrm>
            <a:off x="5724127" y="1302744"/>
            <a:ext cx="2268827" cy="950054"/>
          </a:xfrm>
          <a:prstGeom prst="rect">
            <a:avLst/>
          </a:prstGeom>
          <a:blipFill dpi="0"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rtlCol="0" anchor="t" anchorCtr="0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Transformation  </a:t>
            </a:r>
            <a:r>
              <a:rPr kumimoji="0" lang="fr-FR" sz="11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Specification</a:t>
            </a:r>
            <a:endParaRPr kumimoji="0" lang="en-US" sz="11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110" name="Tableau 10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2616703"/>
              </p:ext>
            </p:extLst>
          </p:nvPr>
        </p:nvGraphicFramePr>
        <p:xfrm>
          <a:off x="5854530" y="1520896"/>
          <a:ext cx="2034211" cy="65862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34211">
                  <a:extLst>
                    <a:ext uri="{9D8B030D-6E8A-4147-A177-3AD203B41FA5}">
                      <a16:colId xmlns:a16="http://schemas.microsoft.com/office/drawing/2014/main" val="1282562216"/>
                    </a:ext>
                  </a:extLst>
                </a:gridCol>
              </a:tblGrid>
              <a:tr h="463511">
                <a:tc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800" b="1" spc="10" dirty="0">
                          <a:solidFill>
                            <a:srgbClr val="006FC0"/>
                          </a:solidFill>
                          <a:latin typeface="Courier New"/>
                          <a:cs typeface="Courier New"/>
                        </a:rPr>
                        <a:t>class PacMan</a:t>
                      </a:r>
                      <a:r>
                        <a:rPr sz="800" b="1" spc="-70" dirty="0">
                          <a:solidFill>
                            <a:srgbClr val="006FC0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800" b="1" spc="10" dirty="0">
                          <a:solidFill>
                            <a:srgbClr val="006FC0"/>
                          </a:solidFill>
                          <a:latin typeface="Courier New"/>
                          <a:cs typeface="Courier New"/>
                        </a:rPr>
                        <a:t>{</a:t>
                      </a:r>
                      <a:endParaRPr sz="800" dirty="0">
                        <a:latin typeface="Courier New"/>
                        <a:cs typeface="Courier New"/>
                      </a:endParaRPr>
                    </a:p>
                    <a:p>
                      <a:pPr marL="87630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800" b="1" spc="10" dirty="0">
                          <a:solidFill>
                            <a:srgbClr val="006FC0"/>
                          </a:solidFill>
                          <a:latin typeface="Courier New"/>
                          <a:cs typeface="Courier New"/>
                        </a:rPr>
                        <a:t>...</a:t>
                      </a:r>
                      <a:endParaRPr sz="800" dirty="0">
                        <a:latin typeface="Courier New"/>
                        <a:cs typeface="Courier New"/>
                      </a:endParaRPr>
                    </a:p>
                    <a:p>
                      <a:pPr marL="51435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800" b="1" spc="10" dirty="0">
                          <a:solidFill>
                            <a:srgbClr val="006FC0"/>
                          </a:solidFill>
                          <a:latin typeface="Courier New"/>
                          <a:cs typeface="Courier New"/>
                        </a:rPr>
                        <a:t>def </a:t>
                      </a:r>
                      <a:r>
                        <a:rPr sz="800" i="1" spc="10" dirty="0">
                          <a:solidFill>
                            <a:srgbClr val="006FC0"/>
                          </a:solidFill>
                          <a:latin typeface="Courier New"/>
                          <a:cs typeface="Courier New"/>
                        </a:rPr>
                        <a:t>boolean </a:t>
                      </a:r>
                      <a:r>
                        <a:rPr sz="800" spc="10" dirty="0">
                          <a:solidFill>
                            <a:schemeClr val="tx1"/>
                          </a:solidFill>
                          <a:latin typeface="Courier New"/>
                          <a:cs typeface="Courier New"/>
                        </a:rPr>
                        <a:t>moveR()</a:t>
                      </a:r>
                      <a:r>
                        <a:rPr sz="800" spc="-55" dirty="0">
                          <a:solidFill>
                            <a:schemeClr val="tx1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800" spc="10" dirty="0">
                          <a:solidFill>
                            <a:schemeClr val="tx1"/>
                          </a:solidFill>
                          <a:latin typeface="Courier New"/>
                          <a:cs typeface="Courier New"/>
                        </a:rPr>
                        <a:t>{</a:t>
                      </a:r>
                      <a:endParaRPr sz="800" dirty="0">
                        <a:solidFill>
                          <a:schemeClr val="tx1"/>
                        </a:solidFill>
                        <a:latin typeface="Courier New"/>
                        <a:cs typeface="Courier New"/>
                      </a:endParaRPr>
                    </a:p>
                    <a:p>
                      <a:pPr marL="195580" marR="64769" indent="-72390">
                        <a:lnSpc>
                          <a:spcPct val="105100"/>
                        </a:lnSpc>
                      </a:pPr>
                      <a:r>
                        <a:rPr sz="800" b="1" spc="10" dirty="0">
                          <a:solidFill>
                            <a:schemeClr val="tx1"/>
                          </a:solidFill>
                          <a:latin typeface="Courier New"/>
                          <a:cs typeface="Courier New"/>
                        </a:rPr>
                        <a:t>if</a:t>
                      </a:r>
                      <a:r>
                        <a:rPr sz="800" spc="10" dirty="0">
                          <a:solidFill>
                            <a:schemeClr val="tx1"/>
                          </a:solidFill>
                          <a:latin typeface="Courier New"/>
                          <a:cs typeface="Courier New"/>
                        </a:rPr>
                        <a:t>(self.in.right !=</a:t>
                      </a:r>
                      <a:r>
                        <a:rPr sz="800" spc="-40" dirty="0">
                          <a:solidFill>
                            <a:schemeClr val="tx1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800" spc="10" dirty="0">
                          <a:solidFill>
                            <a:schemeClr val="tx1"/>
                          </a:solidFill>
                          <a:latin typeface="Courier New"/>
                          <a:cs typeface="Courier New"/>
                        </a:rPr>
                        <a:t>null){  self.in </a:t>
                      </a:r>
                      <a:r>
                        <a:rPr sz="800" b="1" spc="10" dirty="0">
                          <a:solidFill>
                            <a:schemeClr val="tx1"/>
                          </a:solidFill>
                          <a:latin typeface="Courier New"/>
                          <a:cs typeface="Courier New"/>
                        </a:rPr>
                        <a:t>= </a:t>
                      </a:r>
                      <a:r>
                        <a:rPr sz="800" spc="10" dirty="0">
                          <a:solidFill>
                            <a:schemeClr val="tx1"/>
                          </a:solidFill>
                          <a:latin typeface="Courier New"/>
                          <a:cs typeface="Courier New"/>
                        </a:rPr>
                        <a:t>self.in.</a:t>
                      </a:r>
                      <a:r>
                        <a:rPr sz="800" spc="-55" dirty="0">
                          <a:solidFill>
                            <a:schemeClr val="tx1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lang="en-US" sz="800" spc="10" dirty="0" smtClean="0">
                          <a:solidFill>
                            <a:schemeClr val="tx1"/>
                          </a:solidFill>
                          <a:latin typeface="Courier New"/>
                          <a:cs typeface="Courier New"/>
                        </a:rPr>
                        <a:t>R</a:t>
                      </a:r>
                      <a:r>
                        <a:rPr sz="800" spc="10" dirty="0" smtClean="0">
                          <a:solidFill>
                            <a:schemeClr val="tx1"/>
                          </a:solidFill>
                          <a:latin typeface="Courier New"/>
                          <a:cs typeface="Courier New"/>
                        </a:rPr>
                        <a:t>ight</a:t>
                      </a:r>
                      <a:r>
                        <a:rPr lang="fr-BE" sz="800" spc="10" dirty="0" smtClean="0">
                          <a:solidFill>
                            <a:schemeClr val="tx1"/>
                          </a:solidFill>
                          <a:latin typeface="Courier New"/>
                          <a:cs typeface="Courier New"/>
                        </a:rPr>
                        <a:t>}</a:t>
                      </a:r>
                      <a:endParaRPr sz="800" dirty="0">
                        <a:solidFill>
                          <a:schemeClr val="tx1"/>
                        </a:solidFill>
                        <a:latin typeface="Courier New"/>
                        <a:cs typeface="Courier New"/>
                      </a:endParaRPr>
                    </a:p>
                  </a:txBody>
                  <a:tcPr marL="0" marR="0" marT="36830" marB="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6572535"/>
                  </a:ext>
                </a:extLst>
              </a:tr>
            </a:tbl>
          </a:graphicData>
        </a:graphic>
      </p:graphicFrame>
      <p:sp>
        <p:nvSpPr>
          <p:cNvPr id="111" name="Rectangle 110"/>
          <p:cNvSpPr/>
          <p:nvPr/>
        </p:nvSpPr>
        <p:spPr>
          <a:xfrm>
            <a:off x="6372200" y="4451023"/>
            <a:ext cx="558000" cy="238773"/>
          </a:xfrm>
          <a:prstGeom prst="rect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900" b="1" dirty="0" smtClean="0">
                <a:solidFill>
                  <a:srgbClr val="FF0000"/>
                </a:solidFill>
              </a:rPr>
              <a:t>:</a:t>
            </a:r>
            <a:r>
              <a:rPr lang="fr-FR" sz="900" b="1" dirty="0" err="1" smtClean="0">
                <a:solidFill>
                  <a:srgbClr val="FF0000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Pacman</a:t>
            </a:r>
            <a:endParaRPr lang="en-US" sz="900" b="1" dirty="0">
              <a:solidFill>
                <a:srgbClr val="FF0000"/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  <p:sp>
        <p:nvSpPr>
          <p:cNvPr id="112" name="Rectangle 111"/>
          <p:cNvSpPr/>
          <p:nvPr/>
        </p:nvSpPr>
        <p:spPr>
          <a:xfrm>
            <a:off x="7529436" y="4464960"/>
            <a:ext cx="540000" cy="238773"/>
          </a:xfrm>
          <a:prstGeom prst="rect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900" b="1" dirty="0">
                <a:solidFill>
                  <a:srgbClr val="FF0000"/>
                </a:solidFill>
              </a:rPr>
              <a:t>f</a:t>
            </a:r>
            <a:r>
              <a:rPr lang="fr-FR" sz="900" b="1" dirty="0" smtClean="0">
                <a:solidFill>
                  <a:srgbClr val="FF0000"/>
                </a:solidFill>
              </a:rPr>
              <a:t>: Cell   </a:t>
            </a:r>
            <a:endParaRPr lang="en-US" sz="900" b="1" dirty="0">
              <a:solidFill>
                <a:srgbClr val="FF0000"/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  <p:sp>
        <p:nvSpPr>
          <p:cNvPr id="113" name="Rectangle 112"/>
          <p:cNvSpPr/>
          <p:nvPr/>
        </p:nvSpPr>
        <p:spPr>
          <a:xfrm>
            <a:off x="8187216" y="4464959"/>
            <a:ext cx="576000" cy="238773"/>
          </a:xfrm>
          <a:prstGeom prst="rect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900" b="1" dirty="0" smtClean="0">
                <a:solidFill>
                  <a:srgbClr val="FF0000"/>
                </a:solidFill>
              </a:rPr>
              <a:t>t: Cell   </a:t>
            </a:r>
            <a:endParaRPr lang="en-US" sz="900" b="1" dirty="0">
              <a:solidFill>
                <a:srgbClr val="FF0000"/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  <p:sp>
        <p:nvSpPr>
          <p:cNvPr id="114" name="Cube 113"/>
          <p:cNvSpPr/>
          <p:nvPr/>
        </p:nvSpPr>
        <p:spPr>
          <a:xfrm>
            <a:off x="3716288" y="4315460"/>
            <a:ext cx="544980" cy="498832"/>
          </a:xfrm>
          <a:prstGeom prst="cube">
            <a:avLst/>
          </a:prstGeom>
          <a:solidFill>
            <a:schemeClr val="accent3">
              <a:lumMod val="40000"/>
              <a:lumOff val="60000"/>
            </a:schemeClr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35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</a:t>
            </a:r>
            <a:r>
              <a:rPr kumimoji="0" lang="fr-FR" sz="1350" b="0" i="0" u="none" strike="noStrike" kern="0" cap="none" spc="0" normalizeH="0" baseline="-2500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</a:t>
            </a:r>
          </a:p>
        </p:txBody>
      </p:sp>
      <p:sp>
        <p:nvSpPr>
          <p:cNvPr id="115" name="Cube 114"/>
          <p:cNvSpPr/>
          <p:nvPr/>
        </p:nvSpPr>
        <p:spPr>
          <a:xfrm>
            <a:off x="3830588" y="4429760"/>
            <a:ext cx="544980" cy="498832"/>
          </a:xfrm>
          <a:prstGeom prst="cube">
            <a:avLst/>
          </a:prstGeom>
          <a:solidFill>
            <a:schemeClr val="accent3">
              <a:lumMod val="40000"/>
              <a:lumOff val="60000"/>
            </a:schemeClr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35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</a:t>
            </a:r>
            <a:r>
              <a:rPr kumimoji="0" lang="fr-FR" sz="1350" b="0" i="0" u="none" strike="noStrike" kern="0" cap="none" spc="0" normalizeH="0" baseline="-2500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</a:t>
            </a:r>
          </a:p>
        </p:txBody>
      </p:sp>
      <p:sp>
        <p:nvSpPr>
          <p:cNvPr id="116" name="Cube 115"/>
          <p:cNvSpPr/>
          <p:nvPr/>
        </p:nvSpPr>
        <p:spPr>
          <a:xfrm>
            <a:off x="3944888" y="4544060"/>
            <a:ext cx="544980" cy="498832"/>
          </a:xfrm>
          <a:prstGeom prst="cube">
            <a:avLst/>
          </a:prstGeom>
          <a:solidFill>
            <a:schemeClr val="accent3">
              <a:lumMod val="40000"/>
              <a:lumOff val="60000"/>
            </a:schemeClr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35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CM</a:t>
            </a:r>
            <a:r>
              <a:rPr kumimoji="0" lang="fr-FR" sz="1350" b="0" i="0" u="none" strike="noStrike" kern="0" cap="none" spc="0" normalizeH="0" baseline="-2500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</a:t>
            </a:r>
          </a:p>
        </p:txBody>
      </p:sp>
      <p:sp>
        <p:nvSpPr>
          <p:cNvPr id="117" name="Cube 116"/>
          <p:cNvSpPr/>
          <p:nvPr/>
        </p:nvSpPr>
        <p:spPr>
          <a:xfrm>
            <a:off x="4059188" y="4658360"/>
            <a:ext cx="544980" cy="498832"/>
          </a:xfrm>
          <a:prstGeom prst="cube">
            <a:avLst/>
          </a:prstGeom>
          <a:solidFill>
            <a:schemeClr val="accent3">
              <a:lumMod val="40000"/>
              <a:lumOff val="60000"/>
            </a:schemeClr>
          </a:solidFill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35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UA</a:t>
            </a:r>
            <a:r>
              <a:rPr lang="fr-FR" sz="1350" kern="0" baseline="-25000" dirty="0" smtClean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i</a:t>
            </a:r>
            <a:endParaRPr kumimoji="0" lang="fr-FR" sz="1350" b="0" i="0" u="none" strike="noStrike" kern="0" cap="none" spc="0" normalizeH="0" baseline="-2500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8" name="ZoneTexte 117"/>
          <p:cNvSpPr txBox="1"/>
          <p:nvPr/>
        </p:nvSpPr>
        <p:spPr>
          <a:xfrm>
            <a:off x="3393001" y="3974763"/>
            <a:ext cx="13641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200"/>
            </a:lvl1pPr>
          </a:lstStyle>
          <a:p>
            <a:r>
              <a:rPr lang="fr-FR" sz="1400" spc="10" dirty="0">
                <a:latin typeface="Courier New"/>
                <a:ea typeface="+mn-ea"/>
                <a:cs typeface="Courier New"/>
              </a:rPr>
              <a:t>Atomic </a:t>
            </a:r>
            <a:r>
              <a:rPr lang="fr-FR" sz="1400" spc="10" dirty="0" err="1" smtClean="0">
                <a:latin typeface="Courier New"/>
                <a:ea typeface="+mn-ea"/>
                <a:cs typeface="Courier New"/>
              </a:rPr>
              <a:t>UAs</a:t>
            </a:r>
            <a:r>
              <a:rPr lang="fr-FR" sz="1400" spc="10" dirty="0" smtClean="0">
                <a:latin typeface="Courier New"/>
                <a:ea typeface="+mn-ea"/>
                <a:cs typeface="Courier New"/>
              </a:rPr>
              <a:t> </a:t>
            </a:r>
            <a:endParaRPr lang="en-US" sz="1400" spc="10" dirty="0">
              <a:latin typeface="Courier New"/>
              <a:ea typeface="+mn-ea"/>
              <a:cs typeface="Courier New"/>
            </a:endParaRPr>
          </a:p>
        </p:txBody>
      </p:sp>
      <p:sp>
        <p:nvSpPr>
          <p:cNvPr id="119" name="ZoneTexte 118"/>
          <p:cNvSpPr txBox="1"/>
          <p:nvPr/>
        </p:nvSpPr>
        <p:spPr>
          <a:xfrm>
            <a:off x="3197825" y="2704986"/>
            <a:ext cx="16751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200"/>
            </a:lvl1pPr>
          </a:lstStyle>
          <a:p>
            <a:r>
              <a:rPr lang="fr-FR" sz="1400" spc="10" dirty="0" err="1" smtClean="0">
                <a:latin typeface="Courier New"/>
                <a:ea typeface="+mn-ea"/>
                <a:cs typeface="Courier New"/>
              </a:rPr>
              <a:t>Derived</a:t>
            </a:r>
            <a:r>
              <a:rPr lang="fr-FR" sz="1400" spc="10" dirty="0" smtClean="0">
                <a:latin typeface="Courier New"/>
                <a:ea typeface="+mn-ea"/>
                <a:cs typeface="Courier New"/>
              </a:rPr>
              <a:t> </a:t>
            </a:r>
            <a:r>
              <a:rPr lang="fr-FR" sz="1400" spc="10" dirty="0" err="1" smtClean="0">
                <a:latin typeface="Courier New"/>
                <a:ea typeface="+mn-ea"/>
                <a:cs typeface="Courier New"/>
              </a:rPr>
              <a:t>UAs</a:t>
            </a:r>
            <a:r>
              <a:rPr lang="fr-FR" sz="1400" spc="10" dirty="0" smtClean="0">
                <a:latin typeface="Courier New"/>
                <a:ea typeface="+mn-ea"/>
                <a:cs typeface="Courier New"/>
              </a:rPr>
              <a:t> </a:t>
            </a:r>
            <a:endParaRPr lang="en-US" sz="1400" spc="10" dirty="0">
              <a:latin typeface="Courier New"/>
              <a:ea typeface="+mn-ea"/>
              <a:cs typeface="Courier New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467543" y="1456506"/>
            <a:ext cx="2564451" cy="1813373"/>
          </a:xfrm>
          <a:prstGeom prst="rect">
            <a:avLst/>
          </a:prstGeom>
          <a:noFill/>
          <a:ln w="9525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Espace réservé du numéro de diapositive 3"/>
          <p:cNvSpPr>
            <a:spLocks noGrp="1"/>
          </p:cNvSpPr>
          <p:nvPr>
            <p:ph type="sldNum" sz="quarter" idx="10"/>
          </p:nvPr>
        </p:nvSpPr>
        <p:spPr>
          <a:xfrm>
            <a:off x="7727400" y="6591300"/>
            <a:ext cx="1416600" cy="2667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26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9453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1216" y="294078"/>
            <a:ext cx="9062784" cy="790787"/>
          </a:xfrm>
        </p:spPr>
        <p:txBody>
          <a:bodyPr/>
          <a:lstStyle/>
          <a:p>
            <a:r>
              <a:rPr lang="en-GB" sz="3600" dirty="0">
                <a:latin typeface="Arial" panose="020B0604020202020204" pitchFamily="34" charset="0"/>
                <a:cs typeface="Arial" panose="020B0604020202020204" pitchFamily="34" charset="0"/>
              </a:rPr>
              <a:t>Roadmap Proposal</a:t>
            </a:r>
            <a:endParaRPr lang="en-GB" sz="28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Espace réservé du numéro de diapositive 3"/>
          <p:cNvSpPr>
            <a:spLocks noGrp="1"/>
          </p:cNvSpPr>
          <p:nvPr>
            <p:ph type="sldNum" sz="quarter" idx="10"/>
          </p:nvPr>
        </p:nvSpPr>
        <p:spPr>
          <a:xfrm>
            <a:off x="7032395" y="6591300"/>
            <a:ext cx="1416600" cy="2667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26</a:t>
            </a:r>
            <a:endParaRPr lang="en-US" dirty="0"/>
          </a:p>
        </p:txBody>
      </p:sp>
      <p:pic>
        <p:nvPicPr>
          <p:cNvPr id="50" name="Image 4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6398" y="2023760"/>
            <a:ext cx="1576185" cy="1134853"/>
          </a:xfrm>
          <a:prstGeom prst="rect">
            <a:avLst/>
          </a:prstGeom>
        </p:spPr>
      </p:pic>
      <p:pic>
        <p:nvPicPr>
          <p:cNvPr id="52" name="Image 5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5667" y="3633869"/>
            <a:ext cx="1569019" cy="1092989"/>
          </a:xfrm>
          <a:prstGeom prst="rect">
            <a:avLst/>
          </a:prstGeom>
        </p:spPr>
      </p:pic>
      <p:cxnSp>
        <p:nvCxnSpPr>
          <p:cNvPr id="53" name="Connecteur droit 52"/>
          <p:cNvCxnSpPr/>
          <p:nvPr/>
        </p:nvCxnSpPr>
        <p:spPr>
          <a:xfrm>
            <a:off x="2170661" y="1557352"/>
            <a:ext cx="0" cy="504000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Connecteur droit 53"/>
          <p:cNvCxnSpPr/>
          <p:nvPr/>
        </p:nvCxnSpPr>
        <p:spPr>
          <a:xfrm>
            <a:off x="4355977" y="1557352"/>
            <a:ext cx="0" cy="504000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ZoneTexte 56"/>
          <p:cNvSpPr txBox="1"/>
          <p:nvPr/>
        </p:nvSpPr>
        <p:spPr>
          <a:xfrm>
            <a:off x="7302308" y="1279793"/>
            <a:ext cx="11581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BE" sz="1200" b="1" u="sng" dirty="0" err="1">
                <a:solidFill>
                  <a:srgbClr val="FF0000"/>
                </a:solidFill>
              </a:rPr>
              <a:t>R</a:t>
            </a:r>
            <a:r>
              <a:rPr lang="fr-BE" sz="1200" b="1" u="sng" dirty="0" err="1" smtClean="0">
                <a:solidFill>
                  <a:srgbClr val="FF0000"/>
                </a:solidFill>
              </a:rPr>
              <a:t>ender</a:t>
            </a:r>
            <a:endParaRPr lang="en-US" sz="1200" b="1" u="sng" dirty="0">
              <a:solidFill>
                <a:srgbClr val="FF0000"/>
              </a:solidFill>
            </a:endParaRPr>
          </a:p>
        </p:txBody>
      </p:sp>
      <p:pic>
        <p:nvPicPr>
          <p:cNvPr id="65" name="Image 6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63159" y="5114191"/>
            <a:ext cx="1579933" cy="1032102"/>
          </a:xfrm>
          <a:prstGeom prst="rect">
            <a:avLst/>
          </a:prstGeom>
        </p:spPr>
      </p:pic>
      <p:pic>
        <p:nvPicPr>
          <p:cNvPr id="66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1648" y="4106465"/>
            <a:ext cx="1140789" cy="949289"/>
          </a:xfrm>
          <a:prstGeom prst="rect">
            <a:avLst/>
          </a:prstGeom>
        </p:spPr>
      </p:pic>
      <p:pic>
        <p:nvPicPr>
          <p:cNvPr id="67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2289" y="5190688"/>
            <a:ext cx="1184655" cy="1138397"/>
          </a:xfrm>
          <a:prstGeom prst="rect">
            <a:avLst/>
          </a:prstGeom>
        </p:spPr>
      </p:pic>
      <p:cxnSp>
        <p:nvCxnSpPr>
          <p:cNvPr id="68" name="Straight Arrow Connector 7"/>
          <p:cNvCxnSpPr/>
          <p:nvPr/>
        </p:nvCxnSpPr>
        <p:spPr>
          <a:xfrm flipH="1" flipV="1">
            <a:off x="1259620" y="4994779"/>
            <a:ext cx="0" cy="27831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TextBox 11"/>
          <p:cNvSpPr txBox="1"/>
          <p:nvPr/>
        </p:nvSpPr>
        <p:spPr>
          <a:xfrm>
            <a:off x="1174924" y="5055754"/>
            <a:ext cx="68037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800" dirty="0" err="1" smtClean="0">
                <a:solidFill>
                  <a:srgbClr val="0070C0"/>
                </a:solidFill>
              </a:rPr>
              <a:t>merges</a:t>
            </a:r>
            <a:endParaRPr lang="en-GB" sz="800" dirty="0">
              <a:solidFill>
                <a:srgbClr val="0070C0"/>
              </a:solidFill>
            </a:endParaRPr>
          </a:p>
        </p:txBody>
      </p:sp>
      <p:sp>
        <p:nvSpPr>
          <p:cNvPr id="71" name="Rectangle 70"/>
          <p:cNvSpPr/>
          <p:nvPr/>
        </p:nvSpPr>
        <p:spPr>
          <a:xfrm>
            <a:off x="219368" y="2924944"/>
            <a:ext cx="1760344" cy="1122950"/>
          </a:xfrm>
          <a:prstGeom prst="rect">
            <a:avLst/>
          </a:prstGeom>
          <a:blipFill dpi="0"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rtlCol="0" anchor="t" anchorCtr="0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5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Transformation  </a:t>
            </a:r>
            <a:r>
              <a:rPr kumimoji="0" lang="fr-FR" sz="105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Specification</a:t>
            </a:r>
            <a:endParaRPr kumimoji="0" lang="en-US" sz="105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72" name="Tableau 71"/>
          <p:cNvGraphicFramePr>
            <a:graphicFrameLocks noGrp="1"/>
          </p:cNvGraphicFramePr>
          <p:nvPr>
            <p:extLst/>
          </p:nvPr>
        </p:nvGraphicFramePr>
        <p:xfrm>
          <a:off x="301864" y="3145064"/>
          <a:ext cx="1567544" cy="78663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67544">
                  <a:extLst>
                    <a:ext uri="{9D8B030D-6E8A-4147-A177-3AD203B41FA5}">
                      <a16:colId xmlns:a16="http://schemas.microsoft.com/office/drawing/2014/main" val="1282562216"/>
                    </a:ext>
                  </a:extLst>
                </a:gridCol>
              </a:tblGrid>
              <a:tr h="578930">
                <a:tc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800" b="1" spc="10" dirty="0">
                          <a:solidFill>
                            <a:srgbClr val="006FC0"/>
                          </a:solidFill>
                          <a:latin typeface="Courier New"/>
                          <a:cs typeface="Courier New"/>
                        </a:rPr>
                        <a:t>class PacMan</a:t>
                      </a:r>
                      <a:r>
                        <a:rPr sz="800" b="1" spc="-70" dirty="0">
                          <a:solidFill>
                            <a:srgbClr val="006FC0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800" b="1" spc="10" dirty="0">
                          <a:solidFill>
                            <a:srgbClr val="006FC0"/>
                          </a:solidFill>
                          <a:latin typeface="Courier New"/>
                          <a:cs typeface="Courier New"/>
                        </a:rPr>
                        <a:t>{</a:t>
                      </a:r>
                      <a:endParaRPr sz="800" dirty="0">
                        <a:latin typeface="Courier New"/>
                        <a:cs typeface="Courier New"/>
                      </a:endParaRPr>
                    </a:p>
                    <a:p>
                      <a:pPr marL="87630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800" b="1" spc="10" dirty="0">
                          <a:solidFill>
                            <a:srgbClr val="006FC0"/>
                          </a:solidFill>
                          <a:latin typeface="Courier New"/>
                          <a:cs typeface="Courier New"/>
                        </a:rPr>
                        <a:t>...</a:t>
                      </a:r>
                      <a:endParaRPr sz="800" dirty="0">
                        <a:latin typeface="Courier New"/>
                        <a:cs typeface="Courier New"/>
                      </a:endParaRPr>
                    </a:p>
                    <a:p>
                      <a:pPr marL="51435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800" b="1" spc="10" dirty="0">
                          <a:solidFill>
                            <a:srgbClr val="006FC0"/>
                          </a:solidFill>
                          <a:latin typeface="Courier New"/>
                          <a:cs typeface="Courier New"/>
                        </a:rPr>
                        <a:t>def </a:t>
                      </a:r>
                      <a:r>
                        <a:rPr sz="800" i="1" spc="10" dirty="0">
                          <a:solidFill>
                            <a:srgbClr val="006FC0"/>
                          </a:solidFill>
                          <a:latin typeface="Courier New"/>
                          <a:cs typeface="Courier New"/>
                        </a:rPr>
                        <a:t>boolean </a:t>
                      </a:r>
                      <a:r>
                        <a:rPr sz="800" spc="10" dirty="0">
                          <a:solidFill>
                            <a:schemeClr val="tx1"/>
                          </a:solidFill>
                          <a:latin typeface="Courier New"/>
                          <a:cs typeface="Courier New"/>
                        </a:rPr>
                        <a:t>moveR()</a:t>
                      </a:r>
                      <a:r>
                        <a:rPr sz="800" spc="-55" dirty="0">
                          <a:solidFill>
                            <a:schemeClr val="tx1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800" spc="10" dirty="0">
                          <a:solidFill>
                            <a:schemeClr val="tx1"/>
                          </a:solidFill>
                          <a:latin typeface="Courier New"/>
                          <a:cs typeface="Courier New"/>
                        </a:rPr>
                        <a:t>{</a:t>
                      </a:r>
                      <a:endParaRPr sz="800" dirty="0">
                        <a:solidFill>
                          <a:schemeClr val="tx1"/>
                        </a:solidFill>
                        <a:latin typeface="Courier New"/>
                        <a:cs typeface="Courier New"/>
                      </a:endParaRPr>
                    </a:p>
                    <a:p>
                      <a:pPr marL="195580" marR="64769" indent="-72390">
                        <a:lnSpc>
                          <a:spcPct val="105100"/>
                        </a:lnSpc>
                      </a:pPr>
                      <a:r>
                        <a:rPr sz="800" b="1" spc="10" dirty="0">
                          <a:solidFill>
                            <a:schemeClr val="tx1"/>
                          </a:solidFill>
                          <a:latin typeface="Courier New"/>
                          <a:cs typeface="Courier New"/>
                        </a:rPr>
                        <a:t>if</a:t>
                      </a:r>
                      <a:r>
                        <a:rPr sz="800" spc="10" dirty="0">
                          <a:solidFill>
                            <a:schemeClr val="tx1"/>
                          </a:solidFill>
                          <a:latin typeface="Courier New"/>
                          <a:cs typeface="Courier New"/>
                        </a:rPr>
                        <a:t>(self.in.right !=</a:t>
                      </a:r>
                      <a:r>
                        <a:rPr sz="800" spc="-40" dirty="0">
                          <a:solidFill>
                            <a:schemeClr val="tx1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800" spc="10" dirty="0">
                          <a:solidFill>
                            <a:schemeClr val="tx1"/>
                          </a:solidFill>
                          <a:latin typeface="Courier New"/>
                          <a:cs typeface="Courier New"/>
                        </a:rPr>
                        <a:t>null){  self.in </a:t>
                      </a:r>
                      <a:r>
                        <a:rPr sz="800" b="1" spc="10" dirty="0">
                          <a:solidFill>
                            <a:schemeClr val="tx1"/>
                          </a:solidFill>
                          <a:latin typeface="Courier New"/>
                          <a:cs typeface="Courier New"/>
                        </a:rPr>
                        <a:t>= </a:t>
                      </a:r>
                      <a:r>
                        <a:rPr sz="800" spc="10" dirty="0">
                          <a:solidFill>
                            <a:schemeClr val="tx1"/>
                          </a:solidFill>
                          <a:latin typeface="Courier New"/>
                          <a:cs typeface="Courier New"/>
                        </a:rPr>
                        <a:t>self.in.</a:t>
                      </a:r>
                      <a:r>
                        <a:rPr sz="800" spc="-55" dirty="0">
                          <a:solidFill>
                            <a:schemeClr val="tx1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lang="en-US" sz="800" spc="10" dirty="0" smtClean="0">
                          <a:solidFill>
                            <a:schemeClr val="tx1"/>
                          </a:solidFill>
                          <a:latin typeface="Courier New"/>
                          <a:cs typeface="Courier New"/>
                        </a:rPr>
                        <a:t>R</a:t>
                      </a:r>
                      <a:r>
                        <a:rPr sz="800" spc="10" dirty="0" smtClean="0">
                          <a:solidFill>
                            <a:schemeClr val="tx1"/>
                          </a:solidFill>
                          <a:latin typeface="Courier New"/>
                          <a:cs typeface="Courier New"/>
                        </a:rPr>
                        <a:t>ight</a:t>
                      </a:r>
                      <a:r>
                        <a:rPr lang="fr-BE" sz="800" spc="10" dirty="0" smtClean="0">
                          <a:solidFill>
                            <a:schemeClr val="tx1"/>
                          </a:solidFill>
                          <a:latin typeface="Courier New"/>
                          <a:cs typeface="Courier New"/>
                        </a:rPr>
                        <a:t>}</a:t>
                      </a:r>
                      <a:endParaRPr sz="800" dirty="0">
                        <a:solidFill>
                          <a:schemeClr val="tx1"/>
                        </a:solidFill>
                        <a:latin typeface="Courier New"/>
                        <a:cs typeface="Courier New"/>
                      </a:endParaRPr>
                    </a:p>
                  </a:txBody>
                  <a:tcPr marL="0" marR="0" marT="36830" marB="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6572535"/>
                  </a:ext>
                </a:extLst>
              </a:tr>
            </a:tbl>
          </a:graphicData>
        </a:graphic>
      </p:graphicFrame>
      <p:cxnSp>
        <p:nvCxnSpPr>
          <p:cNvPr id="74" name="Connecteur droit avec flèche 73"/>
          <p:cNvCxnSpPr/>
          <p:nvPr/>
        </p:nvCxnSpPr>
        <p:spPr>
          <a:xfrm>
            <a:off x="3851920" y="2204864"/>
            <a:ext cx="64800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5" name="ZoneTexte 74"/>
          <p:cNvSpPr txBox="1"/>
          <p:nvPr/>
        </p:nvSpPr>
        <p:spPr>
          <a:xfrm>
            <a:off x="3724874" y="1990661"/>
            <a:ext cx="10361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800" dirty="0" err="1" smtClean="0">
                <a:solidFill>
                  <a:srgbClr val="FF0000"/>
                </a:solidFill>
              </a:rPr>
              <a:t>Breackpoint</a:t>
            </a:r>
            <a:endParaRPr lang="en-US" sz="800" dirty="0">
              <a:solidFill>
                <a:srgbClr val="FF0000"/>
              </a:solidFill>
            </a:endParaRPr>
          </a:p>
        </p:txBody>
      </p:sp>
      <p:sp>
        <p:nvSpPr>
          <p:cNvPr id="77" name="ZoneTexte 76"/>
          <p:cNvSpPr txBox="1"/>
          <p:nvPr/>
        </p:nvSpPr>
        <p:spPr>
          <a:xfrm>
            <a:off x="1427469" y="1268760"/>
            <a:ext cx="13949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BE" sz="1200" b="1" u="sng" dirty="0" err="1" smtClean="0">
                <a:solidFill>
                  <a:srgbClr val="FF0000"/>
                </a:solidFill>
              </a:rPr>
              <a:t>Execute</a:t>
            </a:r>
            <a:endParaRPr lang="en-US" sz="1200" b="1" u="sng" dirty="0">
              <a:solidFill>
                <a:srgbClr val="FF0000"/>
              </a:solidFill>
            </a:endParaRPr>
          </a:p>
        </p:txBody>
      </p:sp>
      <p:sp>
        <p:nvSpPr>
          <p:cNvPr id="78" name="ZoneTexte 77"/>
          <p:cNvSpPr txBox="1"/>
          <p:nvPr/>
        </p:nvSpPr>
        <p:spPr>
          <a:xfrm>
            <a:off x="3635896" y="1268760"/>
            <a:ext cx="13949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BE" sz="1200" b="1" u="sng" dirty="0" err="1" smtClean="0">
                <a:solidFill>
                  <a:srgbClr val="FF0000"/>
                </a:solidFill>
              </a:rPr>
              <a:t>Communicate</a:t>
            </a:r>
            <a:endParaRPr lang="en-US" sz="1200" b="1" u="sng" dirty="0">
              <a:solidFill>
                <a:srgbClr val="FF0000"/>
              </a:solidFill>
            </a:endParaRPr>
          </a:p>
        </p:txBody>
      </p:sp>
      <p:cxnSp>
        <p:nvCxnSpPr>
          <p:cNvPr id="79" name="Connecteur droit 78"/>
          <p:cNvCxnSpPr/>
          <p:nvPr/>
        </p:nvCxnSpPr>
        <p:spPr>
          <a:xfrm>
            <a:off x="6444208" y="1557352"/>
            <a:ext cx="0" cy="504000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0" name="ZoneTexte 79"/>
          <p:cNvSpPr txBox="1"/>
          <p:nvPr/>
        </p:nvSpPr>
        <p:spPr>
          <a:xfrm>
            <a:off x="6948264" y="6166465"/>
            <a:ext cx="792088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fr-BE" sz="2800" b="1" dirty="0" smtClean="0"/>
              <a:t>…</a:t>
            </a:r>
            <a:endParaRPr lang="en-US" sz="2800" b="1" dirty="0"/>
          </a:p>
        </p:txBody>
      </p:sp>
      <p:sp>
        <p:nvSpPr>
          <p:cNvPr id="82" name="ZoneTexte 81"/>
          <p:cNvSpPr txBox="1"/>
          <p:nvPr/>
        </p:nvSpPr>
        <p:spPr>
          <a:xfrm>
            <a:off x="5052829" y="6166465"/>
            <a:ext cx="792088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fr-BE" sz="2800" b="1" dirty="0" smtClean="0"/>
              <a:t>…</a:t>
            </a:r>
            <a:endParaRPr lang="en-US" sz="2800" b="1" dirty="0"/>
          </a:p>
        </p:txBody>
      </p:sp>
      <p:cxnSp>
        <p:nvCxnSpPr>
          <p:cNvPr id="87" name="Connecteur droit avec flèche 86"/>
          <p:cNvCxnSpPr/>
          <p:nvPr/>
        </p:nvCxnSpPr>
        <p:spPr>
          <a:xfrm>
            <a:off x="5200956" y="3213008"/>
            <a:ext cx="0" cy="288000"/>
          </a:xfrm>
          <a:prstGeom prst="straightConnector1">
            <a:avLst/>
          </a:prstGeom>
          <a:ln>
            <a:solidFill>
              <a:schemeClr val="tx1"/>
            </a:solidFill>
            <a:prstDash val="dashDot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Connecteur droit avec flèche 87"/>
          <p:cNvCxnSpPr/>
          <p:nvPr/>
        </p:nvCxnSpPr>
        <p:spPr>
          <a:xfrm>
            <a:off x="5220072" y="4725176"/>
            <a:ext cx="0" cy="288000"/>
          </a:xfrm>
          <a:prstGeom prst="straightConnector1">
            <a:avLst/>
          </a:prstGeom>
          <a:ln>
            <a:solidFill>
              <a:schemeClr val="tx1"/>
            </a:solidFill>
            <a:prstDash val="dashDot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Connecteur droit avec flèche 90"/>
          <p:cNvCxnSpPr/>
          <p:nvPr/>
        </p:nvCxnSpPr>
        <p:spPr>
          <a:xfrm>
            <a:off x="5245041" y="6069321"/>
            <a:ext cx="0" cy="288000"/>
          </a:xfrm>
          <a:prstGeom prst="straightConnector1">
            <a:avLst/>
          </a:prstGeom>
          <a:ln>
            <a:solidFill>
              <a:schemeClr val="tx1"/>
            </a:solidFill>
            <a:prstDash val="dashDot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Connecteur droit avec flèche 91"/>
          <p:cNvCxnSpPr/>
          <p:nvPr/>
        </p:nvCxnSpPr>
        <p:spPr>
          <a:xfrm>
            <a:off x="3859047" y="3218285"/>
            <a:ext cx="64800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3" name="ZoneTexte 92"/>
          <p:cNvSpPr txBox="1"/>
          <p:nvPr/>
        </p:nvSpPr>
        <p:spPr>
          <a:xfrm>
            <a:off x="3732001" y="3004082"/>
            <a:ext cx="10361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800" dirty="0" err="1" smtClean="0">
                <a:solidFill>
                  <a:srgbClr val="FF0000"/>
                </a:solidFill>
              </a:rPr>
              <a:t>Breackpoint</a:t>
            </a:r>
            <a:endParaRPr lang="en-US" sz="800" dirty="0">
              <a:solidFill>
                <a:srgbClr val="FF0000"/>
              </a:solidFill>
            </a:endParaRPr>
          </a:p>
        </p:txBody>
      </p:sp>
      <p:cxnSp>
        <p:nvCxnSpPr>
          <p:cNvPr id="95" name="Connecteur droit avec flèche 94"/>
          <p:cNvCxnSpPr/>
          <p:nvPr/>
        </p:nvCxnSpPr>
        <p:spPr>
          <a:xfrm>
            <a:off x="3859047" y="4203150"/>
            <a:ext cx="64800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6" name="ZoneTexte 95"/>
          <p:cNvSpPr txBox="1"/>
          <p:nvPr/>
        </p:nvSpPr>
        <p:spPr>
          <a:xfrm>
            <a:off x="3732001" y="3988947"/>
            <a:ext cx="10361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800" dirty="0" err="1" smtClean="0">
                <a:solidFill>
                  <a:srgbClr val="FF0000"/>
                </a:solidFill>
              </a:rPr>
              <a:t>Breackpoint</a:t>
            </a:r>
            <a:endParaRPr lang="en-US" sz="800" dirty="0">
              <a:solidFill>
                <a:srgbClr val="FF0000"/>
              </a:solidFill>
            </a:endParaRPr>
          </a:p>
        </p:txBody>
      </p:sp>
      <p:pic>
        <p:nvPicPr>
          <p:cNvPr id="97" name="Image 9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29330" y="2042988"/>
            <a:ext cx="1400292" cy="4050308"/>
          </a:xfrm>
          <a:prstGeom prst="rect">
            <a:avLst/>
          </a:prstGeom>
        </p:spPr>
      </p:pic>
      <p:sp>
        <p:nvSpPr>
          <p:cNvPr id="98" name="ZoneTexte 97"/>
          <p:cNvSpPr txBox="1"/>
          <p:nvPr/>
        </p:nvSpPr>
        <p:spPr>
          <a:xfrm>
            <a:off x="93250" y="1785494"/>
            <a:ext cx="1691269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05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ＭＳ Ｐゴシック" charset="0"/>
            </a:endParaRPr>
          </a:p>
          <a:p>
            <a:pPr marL="457200" marR="0" lvl="0" indent="-4572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fr-BE" sz="1050" b="1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inLibertineT"/>
                <a:ea typeface="ＭＳ Ｐゴシック" charset="0"/>
              </a:rPr>
              <a:t>By Annotation: </a:t>
            </a:r>
            <a:endParaRPr kumimoji="0" lang="en-US" sz="1050" b="1" i="0" u="none" strike="noStrike" kern="1200" cap="none" spc="0" normalizeH="0" baseline="0" noProof="0" dirty="0" smtClean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LinLibertineT"/>
              <a:ea typeface="ＭＳ Ｐゴシック" charset="0"/>
            </a:endParaRPr>
          </a:p>
          <a:p>
            <a:pPr marL="914400" marR="0" lvl="1" indent="-4572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endParaRPr kumimoji="0" lang="en-US" sz="105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ＭＳ Ｐゴシック" charset="0"/>
            </a:endParaRPr>
          </a:p>
          <a:p>
            <a:pPr marL="457200" marR="0" lvl="0" indent="-4572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050" b="1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ea typeface="ＭＳ Ｐゴシック" charset="0"/>
              </a:rPr>
              <a:t>By Explicit Map:</a:t>
            </a:r>
            <a:r>
              <a:rPr kumimoji="0" lang="en-US" sz="105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ea typeface="ＭＳ Ｐゴシック" charset="0"/>
              </a:rPr>
              <a:t> </a:t>
            </a: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</a:rPr>
              <a:t/>
            </a:r>
            <a:b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</a:rPr>
            </a:b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inLibertineT"/>
                <a:ea typeface="ＭＳ Ｐゴシック" charset="0"/>
              </a:rPr>
              <a:t> </a:t>
            </a:r>
            <a:endParaRPr kumimoji="0" lang="en-US" sz="105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ＭＳ Ｐゴシック" charset="0"/>
            </a:endParaRPr>
          </a:p>
        </p:txBody>
      </p:sp>
      <p:pic>
        <p:nvPicPr>
          <p:cNvPr id="99" name="Image 9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1988" y="2564904"/>
            <a:ext cx="1856566" cy="262512"/>
          </a:xfrm>
          <a:prstGeom prst="rect">
            <a:avLst/>
          </a:prstGeom>
        </p:spPr>
      </p:pic>
      <p:cxnSp>
        <p:nvCxnSpPr>
          <p:cNvPr id="19" name="Connecteur droit 18"/>
          <p:cNvCxnSpPr/>
          <p:nvPr/>
        </p:nvCxnSpPr>
        <p:spPr>
          <a:xfrm>
            <a:off x="5517427" y="2100513"/>
            <a:ext cx="1195424" cy="8817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8" name="Image 10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5400000">
            <a:off x="6510489" y="2098171"/>
            <a:ext cx="1481964" cy="1077239"/>
          </a:xfrm>
          <a:prstGeom prst="rect">
            <a:avLst/>
          </a:prstGeom>
        </p:spPr>
      </p:pic>
      <p:cxnSp>
        <p:nvCxnSpPr>
          <p:cNvPr id="116" name="Connecteur droit 115"/>
          <p:cNvCxnSpPr/>
          <p:nvPr/>
        </p:nvCxnSpPr>
        <p:spPr>
          <a:xfrm flipV="1">
            <a:off x="5476335" y="3688955"/>
            <a:ext cx="1376255" cy="0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Connecteur droit 119"/>
          <p:cNvCxnSpPr/>
          <p:nvPr/>
        </p:nvCxnSpPr>
        <p:spPr>
          <a:xfrm>
            <a:off x="5567697" y="5189912"/>
            <a:ext cx="1301991" cy="27293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Connecteur droit 130"/>
          <p:cNvCxnSpPr>
            <a:endCxn id="230" idx="2"/>
          </p:cNvCxnSpPr>
          <p:nvPr/>
        </p:nvCxnSpPr>
        <p:spPr>
          <a:xfrm flipV="1">
            <a:off x="6009942" y="5725425"/>
            <a:ext cx="895630" cy="261506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2" name="Image 13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041449" y="3688955"/>
            <a:ext cx="1006559" cy="988962"/>
          </a:xfrm>
          <a:prstGeom prst="rect">
            <a:avLst/>
          </a:prstGeom>
        </p:spPr>
      </p:pic>
      <p:cxnSp>
        <p:nvCxnSpPr>
          <p:cNvPr id="133" name="Connecteur droit avec flèche 132"/>
          <p:cNvCxnSpPr/>
          <p:nvPr/>
        </p:nvCxnSpPr>
        <p:spPr>
          <a:xfrm>
            <a:off x="8244408" y="3069016"/>
            <a:ext cx="0" cy="504000"/>
          </a:xfrm>
          <a:prstGeom prst="straightConnector1">
            <a:avLst/>
          </a:prstGeom>
          <a:ln>
            <a:solidFill>
              <a:schemeClr val="tx1"/>
            </a:solidFill>
            <a:prstDash val="dashDot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4" name="Image 13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030944" y="2077893"/>
            <a:ext cx="1048670" cy="1016237"/>
          </a:xfrm>
          <a:prstGeom prst="rect">
            <a:avLst/>
          </a:prstGeom>
        </p:spPr>
      </p:pic>
      <p:sp>
        <p:nvSpPr>
          <p:cNvPr id="145" name="ZoneTexte 144"/>
          <p:cNvSpPr txBox="1"/>
          <p:nvPr/>
        </p:nvSpPr>
        <p:spPr>
          <a:xfrm>
            <a:off x="8244408" y="3152001"/>
            <a:ext cx="7419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1200" dirty="0" err="1" smtClean="0"/>
              <a:t>animate</a:t>
            </a:r>
            <a:endParaRPr lang="en-US" sz="1200" dirty="0"/>
          </a:p>
        </p:txBody>
      </p:sp>
      <p:pic>
        <p:nvPicPr>
          <p:cNvPr id="146" name="Image 14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063432" y="5166511"/>
            <a:ext cx="1016181" cy="1023388"/>
          </a:xfrm>
          <a:prstGeom prst="rect">
            <a:avLst/>
          </a:prstGeom>
        </p:spPr>
      </p:pic>
      <p:sp>
        <p:nvSpPr>
          <p:cNvPr id="147" name="ZoneTexte 146"/>
          <p:cNvSpPr txBox="1"/>
          <p:nvPr/>
        </p:nvSpPr>
        <p:spPr>
          <a:xfrm>
            <a:off x="8316416" y="6166465"/>
            <a:ext cx="808923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fr-BE" sz="2800" b="1" dirty="0" smtClean="0"/>
              <a:t>…</a:t>
            </a:r>
            <a:endParaRPr lang="en-US" sz="2800" b="1" dirty="0"/>
          </a:p>
        </p:txBody>
      </p:sp>
      <p:cxnSp>
        <p:nvCxnSpPr>
          <p:cNvPr id="148" name="Connecteur droit avec flèche 147"/>
          <p:cNvCxnSpPr/>
          <p:nvPr/>
        </p:nvCxnSpPr>
        <p:spPr>
          <a:xfrm>
            <a:off x="8244408" y="4653192"/>
            <a:ext cx="0" cy="504000"/>
          </a:xfrm>
          <a:prstGeom prst="straightConnector1">
            <a:avLst/>
          </a:prstGeom>
          <a:ln>
            <a:solidFill>
              <a:schemeClr val="tx1"/>
            </a:solidFill>
            <a:prstDash val="dashDot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9" name="ZoneTexte 148"/>
          <p:cNvSpPr txBox="1"/>
          <p:nvPr/>
        </p:nvSpPr>
        <p:spPr>
          <a:xfrm>
            <a:off x="8244408" y="4736177"/>
            <a:ext cx="75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1200" dirty="0" err="1"/>
              <a:t>animate</a:t>
            </a:r>
            <a:endParaRPr lang="en-US" sz="1200" dirty="0"/>
          </a:p>
        </p:txBody>
      </p:sp>
      <p:cxnSp>
        <p:nvCxnSpPr>
          <p:cNvPr id="150" name="Connecteur droit avec flèche 149"/>
          <p:cNvCxnSpPr/>
          <p:nvPr/>
        </p:nvCxnSpPr>
        <p:spPr>
          <a:xfrm>
            <a:off x="8244408" y="6165304"/>
            <a:ext cx="0" cy="216000"/>
          </a:xfrm>
          <a:prstGeom prst="straightConnector1">
            <a:avLst/>
          </a:prstGeom>
          <a:ln>
            <a:solidFill>
              <a:schemeClr val="tx1"/>
            </a:solidFill>
            <a:prstDash val="dashDot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2" name="ZoneTexte 151"/>
          <p:cNvSpPr txBox="1"/>
          <p:nvPr/>
        </p:nvSpPr>
        <p:spPr>
          <a:xfrm>
            <a:off x="8316416" y="6089968"/>
            <a:ext cx="75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1200" dirty="0" err="1"/>
              <a:t>animate</a:t>
            </a:r>
            <a:endParaRPr lang="en-US" sz="1200" dirty="0"/>
          </a:p>
        </p:txBody>
      </p:sp>
      <p:cxnSp>
        <p:nvCxnSpPr>
          <p:cNvPr id="153" name="Connecteur droit 152"/>
          <p:cNvCxnSpPr/>
          <p:nvPr/>
        </p:nvCxnSpPr>
        <p:spPr>
          <a:xfrm>
            <a:off x="7881759" y="1557352"/>
            <a:ext cx="0" cy="504000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1" name="ZoneTexte 160"/>
          <p:cNvSpPr txBox="1"/>
          <p:nvPr/>
        </p:nvSpPr>
        <p:spPr>
          <a:xfrm>
            <a:off x="5868144" y="1268760"/>
            <a:ext cx="11077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BE" sz="1200" b="1" u="sng" dirty="0" err="1">
                <a:solidFill>
                  <a:srgbClr val="FF0000"/>
                </a:solidFill>
              </a:rPr>
              <a:t>Synchronize</a:t>
            </a:r>
            <a:endParaRPr lang="en-US" sz="1200" b="1" u="sng" dirty="0">
              <a:solidFill>
                <a:srgbClr val="FF0000"/>
              </a:solidFill>
            </a:endParaRPr>
          </a:p>
        </p:txBody>
      </p:sp>
      <p:cxnSp>
        <p:nvCxnSpPr>
          <p:cNvPr id="193" name="Connecteur droit 192"/>
          <p:cNvCxnSpPr/>
          <p:nvPr/>
        </p:nvCxnSpPr>
        <p:spPr>
          <a:xfrm>
            <a:off x="5158352" y="2447054"/>
            <a:ext cx="1619711" cy="759989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9" name="ZoneTexte 198"/>
          <p:cNvSpPr txBox="1"/>
          <p:nvPr/>
        </p:nvSpPr>
        <p:spPr>
          <a:xfrm>
            <a:off x="5220073" y="3208017"/>
            <a:ext cx="6952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1200" dirty="0" err="1" smtClean="0"/>
              <a:t>Step</a:t>
            </a:r>
            <a:r>
              <a:rPr lang="fr-BE" sz="1200" dirty="0" smtClean="0"/>
              <a:t> 1</a:t>
            </a:r>
            <a:endParaRPr lang="en-US" sz="1200" dirty="0"/>
          </a:p>
        </p:txBody>
      </p:sp>
      <p:sp>
        <p:nvSpPr>
          <p:cNvPr id="200" name="ZoneTexte 199"/>
          <p:cNvSpPr txBox="1"/>
          <p:nvPr/>
        </p:nvSpPr>
        <p:spPr>
          <a:xfrm>
            <a:off x="5271275" y="4734156"/>
            <a:ext cx="7386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1200" dirty="0" err="1" smtClean="0"/>
              <a:t>Step</a:t>
            </a:r>
            <a:r>
              <a:rPr lang="fr-BE" sz="1200" dirty="0" smtClean="0"/>
              <a:t> 2</a:t>
            </a:r>
            <a:endParaRPr lang="en-US" sz="1200" dirty="0"/>
          </a:p>
        </p:txBody>
      </p:sp>
      <p:sp>
        <p:nvSpPr>
          <p:cNvPr id="201" name="ZoneTexte 200"/>
          <p:cNvSpPr txBox="1"/>
          <p:nvPr/>
        </p:nvSpPr>
        <p:spPr>
          <a:xfrm>
            <a:off x="5416483" y="6089967"/>
            <a:ext cx="7386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1200" dirty="0" err="1" smtClean="0"/>
              <a:t>Step</a:t>
            </a:r>
            <a:r>
              <a:rPr lang="fr-BE" sz="1200" dirty="0" smtClean="0"/>
              <a:t> 3</a:t>
            </a:r>
            <a:endParaRPr lang="en-US" sz="1200" dirty="0"/>
          </a:p>
        </p:txBody>
      </p:sp>
      <p:sp>
        <p:nvSpPr>
          <p:cNvPr id="203" name="ZoneTexte 202"/>
          <p:cNvSpPr txBox="1"/>
          <p:nvPr/>
        </p:nvSpPr>
        <p:spPr>
          <a:xfrm>
            <a:off x="77199" y="1511715"/>
            <a:ext cx="9216092" cy="324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Map </a:t>
            </a:r>
            <a:r>
              <a:rPr lang="en-US" sz="1600" b="1" dirty="0"/>
              <a:t>AUs 2</a:t>
            </a:r>
            <a:r>
              <a:rPr lang="en-US" sz="1600" b="1" dirty="0" smtClean="0"/>
              <a:t>TUs              </a:t>
            </a:r>
            <a:r>
              <a:rPr lang="fr-BE" sz="1600" b="1" dirty="0" smtClean="0"/>
              <a:t>Trace </a:t>
            </a:r>
            <a:r>
              <a:rPr lang="fr-BE" sz="1600" b="1" dirty="0"/>
              <a:t>code </a:t>
            </a:r>
            <a:r>
              <a:rPr lang="fr-BE" sz="1600" b="1" dirty="0" err="1" smtClean="0"/>
              <a:t>listner</a:t>
            </a:r>
            <a:r>
              <a:rPr lang="fr-BE" sz="1600" b="1" dirty="0" smtClean="0"/>
              <a:t>           </a:t>
            </a:r>
            <a:r>
              <a:rPr lang="fr-BE" sz="1600" b="1" dirty="0"/>
              <a:t>Model </a:t>
            </a:r>
            <a:r>
              <a:rPr lang="fr-BE" sz="1600" b="1" dirty="0" smtClean="0"/>
              <a:t>State                  </a:t>
            </a:r>
            <a:r>
              <a:rPr lang="fr-BE" sz="1600" b="1" dirty="0" err="1" smtClean="0"/>
              <a:t>UAs</a:t>
            </a:r>
            <a:r>
              <a:rPr lang="fr-BE" sz="1600" b="1" dirty="0" smtClean="0"/>
              <a:t>               front-end </a:t>
            </a:r>
            <a:endParaRPr lang="fr-BE" sz="1600" b="1" dirty="0"/>
          </a:p>
          <a:p>
            <a:endParaRPr lang="en-US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07" name="Arc 206"/>
          <p:cNvSpPr/>
          <p:nvPr/>
        </p:nvSpPr>
        <p:spPr>
          <a:xfrm rot="17427031">
            <a:off x="2079299" y="1438616"/>
            <a:ext cx="288032" cy="504056"/>
          </a:xfrm>
          <a:prstGeom prst="arc">
            <a:avLst>
              <a:gd name="adj1" fmla="val 16200000"/>
              <a:gd name="adj2" fmla="val 1998043"/>
            </a:avLst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" name="Arc 207"/>
          <p:cNvSpPr/>
          <p:nvPr/>
        </p:nvSpPr>
        <p:spPr>
          <a:xfrm rot="17427031">
            <a:off x="4285537" y="1430058"/>
            <a:ext cx="288032" cy="504056"/>
          </a:xfrm>
          <a:prstGeom prst="arc">
            <a:avLst>
              <a:gd name="adj1" fmla="val 16200000"/>
              <a:gd name="adj2" fmla="val 1998043"/>
            </a:avLst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" name="Arc 208"/>
          <p:cNvSpPr/>
          <p:nvPr/>
        </p:nvSpPr>
        <p:spPr>
          <a:xfrm rot="17427031">
            <a:off x="6442639" y="1441806"/>
            <a:ext cx="288032" cy="504056"/>
          </a:xfrm>
          <a:prstGeom prst="arc">
            <a:avLst>
              <a:gd name="adj1" fmla="val 16200000"/>
              <a:gd name="adj2" fmla="val 1998043"/>
            </a:avLst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0" name="Arc 209"/>
          <p:cNvSpPr/>
          <p:nvPr/>
        </p:nvSpPr>
        <p:spPr>
          <a:xfrm rot="17427031">
            <a:off x="7810791" y="1441806"/>
            <a:ext cx="288032" cy="504056"/>
          </a:xfrm>
          <a:prstGeom prst="arc">
            <a:avLst>
              <a:gd name="adj1" fmla="val 16200000"/>
              <a:gd name="adj2" fmla="val 1998043"/>
            </a:avLst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9" name="Image 228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5400000">
            <a:off x="6556684" y="3736171"/>
            <a:ext cx="1461292" cy="869480"/>
          </a:xfrm>
          <a:prstGeom prst="rect">
            <a:avLst/>
          </a:prstGeom>
        </p:spPr>
      </p:pic>
      <p:pic>
        <p:nvPicPr>
          <p:cNvPr id="230" name="Image 22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5400000">
            <a:off x="6609666" y="5290685"/>
            <a:ext cx="1461292" cy="869480"/>
          </a:xfrm>
          <a:prstGeom prst="rect">
            <a:avLst/>
          </a:prstGeom>
        </p:spPr>
      </p:pic>
      <p:cxnSp>
        <p:nvCxnSpPr>
          <p:cNvPr id="231" name="Connecteur droit 230"/>
          <p:cNvCxnSpPr>
            <a:endCxn id="229" idx="2"/>
          </p:cNvCxnSpPr>
          <p:nvPr/>
        </p:nvCxnSpPr>
        <p:spPr>
          <a:xfrm>
            <a:off x="6012160" y="3931702"/>
            <a:ext cx="840430" cy="239209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" name="Connecteur droit 235"/>
          <p:cNvCxnSpPr>
            <a:endCxn id="229" idx="2"/>
          </p:cNvCxnSpPr>
          <p:nvPr/>
        </p:nvCxnSpPr>
        <p:spPr>
          <a:xfrm>
            <a:off x="5133041" y="4167674"/>
            <a:ext cx="1719549" cy="3237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9" name="Connecteur droit 238"/>
          <p:cNvCxnSpPr>
            <a:endCxn id="230" idx="2"/>
          </p:cNvCxnSpPr>
          <p:nvPr/>
        </p:nvCxnSpPr>
        <p:spPr>
          <a:xfrm>
            <a:off x="6012160" y="5554929"/>
            <a:ext cx="893412" cy="170496"/>
          </a:xfrm>
          <a:prstGeom prst="line">
            <a:avLst/>
          </a:prstGeom>
          <a:ln w="19050">
            <a:solidFill>
              <a:srgbClr val="7030A0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2478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noProof="0" dirty="0" smtClean="0">
                <a:latin typeface="Arial" panose="020B0604020202020204" pitchFamily="34" charset="0"/>
                <a:cs typeface="Arial" panose="020B0604020202020204" pitchFamily="34" charset="0"/>
              </a:rPr>
              <a:t>Agenda</a:t>
            </a:r>
            <a:endParaRPr lang="en-GB" b="1" noProof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Content Placeholder 3"/>
          <p:cNvSpPr>
            <a:spLocks noGrp="1"/>
          </p:cNvSpPr>
          <p:nvPr>
            <p:ph idx="1"/>
          </p:nvPr>
        </p:nvSpPr>
        <p:spPr>
          <a:xfrm>
            <a:off x="323528" y="1484784"/>
            <a:ext cx="8765464" cy="4392488"/>
          </a:xfrm>
        </p:spPr>
        <p:txBody>
          <a:bodyPr/>
          <a:lstStyle/>
          <a:p>
            <a:pPr marL="514350" indent="-514350">
              <a:lnSpc>
                <a:spcPct val="150000"/>
              </a:lnSpc>
              <a:buClr>
                <a:srgbClr val="36A63A"/>
              </a:buClr>
              <a:buFont typeface="+mj-lt"/>
              <a:buAutoNum type="arabicPeriod"/>
            </a:pPr>
            <a:r>
              <a:rPr lang="en-GB" sz="2800" b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Context &amp; Motivation</a:t>
            </a:r>
          </a:p>
          <a:p>
            <a:pPr marL="514350" indent="-514350">
              <a:lnSpc>
                <a:spcPct val="150000"/>
              </a:lnSpc>
              <a:buClr>
                <a:srgbClr val="36A63A"/>
              </a:buClr>
              <a:buFont typeface="+mj-lt"/>
              <a:buAutoNum type="arabicPeriod"/>
            </a:pPr>
            <a:r>
              <a:rPr lang="en-GB" sz="28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Work Positioning</a:t>
            </a:r>
          </a:p>
          <a:p>
            <a:pPr marL="514350" indent="-514350">
              <a:lnSpc>
                <a:spcPct val="150000"/>
              </a:lnSpc>
              <a:buClr>
                <a:srgbClr val="36A63A"/>
              </a:buClr>
              <a:buFont typeface="+mj-lt"/>
              <a:buAutoNum type="arabicPeriod"/>
            </a:pPr>
            <a:r>
              <a:rPr lang="fr-FR" sz="28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Key Ingredients </a:t>
            </a:r>
            <a:r>
              <a:rPr lang="en-US" sz="28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Support to Build Animators</a:t>
            </a:r>
            <a:endParaRPr lang="en-GB" sz="2800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lnSpc>
                <a:spcPct val="150000"/>
              </a:lnSpc>
              <a:buClr>
                <a:srgbClr val="36A63A"/>
              </a:buClr>
              <a:buFont typeface="+mj-lt"/>
              <a:buAutoNum type="arabicPeriod"/>
            </a:pPr>
            <a:r>
              <a:rPr lang="en-US" sz="28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Our Proposal</a:t>
            </a:r>
          </a:p>
          <a:p>
            <a:pPr marL="514350" indent="-514350">
              <a:lnSpc>
                <a:spcPct val="150000"/>
              </a:lnSpc>
              <a:buClr>
                <a:srgbClr val="36A63A"/>
              </a:buClr>
              <a:buFont typeface="+mj-lt"/>
              <a:buAutoNum type="arabicPeriod"/>
            </a:pPr>
            <a:r>
              <a:rPr lang="en-US" sz="2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Conclusion</a:t>
            </a:r>
            <a:r>
              <a:rPr lang="en-US" sz="3200" b="1" dirty="0">
                <a:solidFill>
                  <a:srgbClr val="00B050"/>
                </a:solidFill>
              </a:rPr>
              <a:t/>
            </a:r>
            <a:br>
              <a:rPr lang="en-US" sz="3200" b="1" dirty="0">
                <a:solidFill>
                  <a:srgbClr val="00B050"/>
                </a:solidFill>
              </a:rPr>
            </a:br>
            <a:r>
              <a:rPr lang="en-US" sz="3200" b="1" dirty="0">
                <a:solidFill>
                  <a:srgbClr val="00B050"/>
                </a:solidFill>
              </a:rPr>
              <a:t> </a:t>
            </a:r>
            <a:endParaRPr lang="en-US" sz="3200" b="1" dirty="0" smtClean="0">
              <a:solidFill>
                <a:srgbClr val="00B050"/>
              </a:solidFill>
            </a:endParaRPr>
          </a:p>
          <a:p>
            <a:pPr marL="514350" indent="-514350">
              <a:lnSpc>
                <a:spcPct val="150000"/>
              </a:lnSpc>
              <a:buClr>
                <a:srgbClr val="36A63A"/>
              </a:buClr>
              <a:buFont typeface="+mj-lt"/>
              <a:buAutoNum type="arabicPeriod"/>
            </a:pPr>
            <a:endParaRPr lang="en-US" sz="3200" b="1" dirty="0">
              <a:solidFill>
                <a:srgbClr val="00B050"/>
              </a:solidFill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>
          <a:xfrm>
            <a:off x="7727400" y="6591300"/>
            <a:ext cx="1416600" cy="2667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27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4726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" y="310200"/>
            <a:ext cx="9062784" cy="790787"/>
          </a:xfrm>
        </p:spPr>
        <p:txBody>
          <a:bodyPr/>
          <a:lstStyle/>
          <a:p>
            <a:r>
              <a:rPr lang="en-U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Conclusion</a:t>
            </a:r>
            <a:endParaRPr lang="en-GB" sz="32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26C6059-A255-C24B-AAEC-93A3405961B0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15326" y="1412776"/>
            <a:ext cx="9028674" cy="493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q"/>
            </a:pPr>
            <a:r>
              <a:rPr lang="fr-FR" sz="1600" b="1" dirty="0" smtClean="0">
                <a:latin typeface="Arial" panose="020B0604020202020204" pitchFamily="34" charset="0"/>
                <a:ea typeface="Times" charset="0"/>
                <a:cs typeface="Arial" panose="020B0604020202020204" pitchFamily="34" charset="0"/>
              </a:rPr>
              <a:t>Model Animation of Model Transformation in MDE </a:t>
            </a:r>
            <a:endParaRPr lang="en-US" sz="1600" b="1" dirty="0" smtClean="0">
              <a:latin typeface="Arial" panose="020B0604020202020204" pitchFamily="34" charset="0"/>
              <a:ea typeface="Times" charset="0"/>
              <a:cs typeface="Arial" panose="020B0604020202020204" pitchFamily="34" charset="0"/>
            </a:endParaRP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600" dirty="0" smtClean="0">
                <a:latin typeface="Arial" panose="020B0604020202020204" pitchFamily="34" charset="0"/>
                <a:ea typeface="Times" charset="0"/>
                <a:cs typeface="Arial" panose="020B0604020202020204" pitchFamily="34" charset="0"/>
              </a:rPr>
              <a:t>Lack </a:t>
            </a:r>
            <a:r>
              <a:rPr lang="en-US" sz="1600" dirty="0">
                <a:latin typeface="Arial" panose="020B0604020202020204" pitchFamily="34" charset="0"/>
                <a:ea typeface="Times" charset="0"/>
                <a:cs typeface="Arial" panose="020B0604020202020204" pitchFamily="34" charset="0"/>
              </a:rPr>
              <a:t>ﬂexibility in the MA specification, and reuse of MA units across </a:t>
            </a:r>
            <a:r>
              <a:rPr lang="en-US" sz="1600" dirty="0" err="1" smtClean="0">
                <a:latin typeface="Arial" panose="020B0604020202020204" pitchFamily="34" charset="0"/>
                <a:ea typeface="Times" charset="0"/>
                <a:cs typeface="Arial" panose="020B0604020202020204" pitchFamily="34" charset="0"/>
              </a:rPr>
              <a:t>Dsls</a:t>
            </a:r>
            <a:endParaRPr lang="en-US" sz="1600" dirty="0" smtClean="0">
              <a:latin typeface="Arial" panose="020B0604020202020204" pitchFamily="34" charset="0"/>
              <a:ea typeface="Times" charset="0"/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600" b="1" dirty="0">
                <a:latin typeface="Arial" panose="020B0604020202020204" pitchFamily="34" charset="0"/>
                <a:ea typeface="Times" charset="0"/>
                <a:cs typeface="Arial" panose="020B0604020202020204" pitchFamily="34" charset="0"/>
              </a:rPr>
              <a:t>First step towards a systematic approach for MA engineering, </a:t>
            </a:r>
            <a:endParaRPr lang="en-US" sz="1600" b="1" dirty="0" smtClean="0">
              <a:latin typeface="Arial" panose="020B0604020202020204" pitchFamily="34" charset="0"/>
              <a:ea typeface="Times" charset="0"/>
              <a:cs typeface="Arial" panose="020B0604020202020204" pitchFamily="34" charset="0"/>
            </a:endParaRPr>
          </a:p>
          <a:p>
            <a:pPr marL="1257300" lvl="2" indent="-342900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v"/>
            </a:pPr>
            <a:r>
              <a:rPr lang="en-US" sz="1600" b="1" dirty="0" smtClean="0">
                <a:latin typeface="Arial" panose="020B0604020202020204" pitchFamily="34" charset="0"/>
                <a:ea typeface="Times" charset="0"/>
                <a:cs typeface="Arial" panose="020B0604020202020204" pitchFamily="34" charset="0"/>
              </a:rPr>
              <a:t>Three </a:t>
            </a:r>
            <a:r>
              <a:rPr lang="en-US" sz="1600" b="1" dirty="0">
                <a:latin typeface="Arial" panose="020B0604020202020204" pitchFamily="34" charset="0"/>
                <a:ea typeface="Times" charset="0"/>
                <a:cs typeface="Arial" panose="020B0604020202020204" pitchFamily="34" charset="0"/>
              </a:rPr>
              <a:t>important challenges</a:t>
            </a:r>
            <a:r>
              <a:rPr lang="en-US" sz="1600" b="1" dirty="0" smtClean="0">
                <a:latin typeface="Arial" panose="020B0604020202020204" pitchFamily="34" charset="0"/>
                <a:ea typeface="Times" charset="0"/>
                <a:cs typeface="Arial" panose="020B0604020202020204" pitchFamily="34" charset="0"/>
              </a:rPr>
              <a:t>.</a:t>
            </a:r>
          </a:p>
          <a:p>
            <a:pPr marL="1657350" lvl="3" indent="-285750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ü"/>
            </a:pPr>
            <a:r>
              <a:rPr lang="en-US" sz="1400" dirty="0" smtClean="0">
                <a:latin typeface="Arial" panose="020B0604020202020204" pitchFamily="34" charset="0"/>
                <a:ea typeface="Times" charset="0"/>
                <a:cs typeface="Arial" panose="020B0604020202020204" pitchFamily="34" charset="0"/>
              </a:rPr>
              <a:t> Designing </a:t>
            </a:r>
            <a:r>
              <a:rPr lang="en-US" sz="1400" dirty="0">
                <a:latin typeface="Arial" panose="020B0604020202020204" pitchFamily="34" charset="0"/>
                <a:ea typeface="Times" charset="0"/>
                <a:cs typeface="Arial" panose="020B0604020202020204" pitchFamily="34" charset="0"/>
              </a:rPr>
              <a:t>concrete syntaxes for </a:t>
            </a:r>
            <a:r>
              <a:rPr lang="en-US" sz="1400" dirty="0" smtClean="0">
                <a:latin typeface="Arial" panose="020B0604020202020204" pitchFamily="34" charset="0"/>
                <a:ea typeface="Times" charset="0"/>
                <a:cs typeface="Arial" panose="020B0604020202020204" pitchFamily="34" charset="0"/>
              </a:rPr>
              <a:t>DSLs,</a:t>
            </a:r>
            <a:endParaRPr lang="en-US" sz="1400" dirty="0">
              <a:latin typeface="Arial" panose="020B0604020202020204" pitchFamily="34" charset="0"/>
              <a:ea typeface="Times" charset="0"/>
              <a:cs typeface="Arial" panose="020B0604020202020204" pitchFamily="34" charset="0"/>
            </a:endParaRPr>
          </a:p>
          <a:p>
            <a:pPr marL="1714500" lvl="3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400" dirty="0" smtClean="0">
                <a:latin typeface="Arial" panose="020B0604020202020204" pitchFamily="34" charset="0"/>
                <a:ea typeface="Times" charset="0"/>
                <a:cs typeface="Arial" panose="020B0604020202020204" pitchFamily="34" charset="0"/>
              </a:rPr>
              <a:t>A </a:t>
            </a:r>
            <a:r>
              <a:rPr lang="en-US" sz="1400" dirty="0">
                <a:latin typeface="Arial" panose="020B0604020202020204" pitchFamily="34" charset="0"/>
                <a:ea typeface="Times" charset="0"/>
                <a:cs typeface="Arial" panose="020B0604020202020204" pitchFamily="34" charset="0"/>
              </a:rPr>
              <a:t>compositional approach for </a:t>
            </a:r>
            <a:r>
              <a:rPr lang="en-US" sz="1400" dirty="0" smtClean="0">
                <a:latin typeface="Arial" panose="020B0604020202020204" pitchFamily="34" charset="0"/>
                <a:ea typeface="Times" charset="0"/>
                <a:cs typeface="Arial" panose="020B0604020202020204" pitchFamily="34" charset="0"/>
              </a:rPr>
              <a:t>defining </a:t>
            </a:r>
            <a:r>
              <a:rPr lang="en-US" sz="1400" dirty="0">
                <a:latin typeface="Arial" panose="020B0604020202020204" pitchFamily="34" charset="0"/>
                <a:ea typeface="Times" charset="0"/>
                <a:cs typeface="Arial" panose="020B0604020202020204" pitchFamily="34" charset="0"/>
              </a:rPr>
              <a:t>complex </a:t>
            </a:r>
            <a:r>
              <a:rPr lang="en-US" sz="1400" dirty="0" smtClean="0">
                <a:latin typeface="Arial" panose="020B0604020202020204" pitchFamily="34" charset="0"/>
                <a:ea typeface="Times" charset="0"/>
                <a:cs typeface="Arial" panose="020B0604020202020204" pitchFamily="34" charset="0"/>
              </a:rPr>
              <a:t>MA,</a:t>
            </a:r>
            <a:endParaRPr lang="en-US" sz="1400" dirty="0">
              <a:latin typeface="Arial" panose="020B0604020202020204" pitchFamily="34" charset="0"/>
              <a:ea typeface="Times" charset="0"/>
              <a:cs typeface="Arial" panose="020B0604020202020204" pitchFamily="34" charset="0"/>
            </a:endParaRPr>
          </a:p>
          <a:p>
            <a:pPr marL="1714500" lvl="3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400" dirty="0">
                <a:latin typeface="Arial" panose="020B0604020202020204" pitchFamily="34" charset="0"/>
                <a:ea typeface="Times" charset="0"/>
                <a:cs typeface="Arial" panose="020B0604020202020204" pitchFamily="34" charset="0"/>
              </a:rPr>
              <a:t>L</a:t>
            </a:r>
            <a:r>
              <a:rPr lang="en-US" sz="1400" dirty="0" smtClean="0">
                <a:latin typeface="Arial" panose="020B0604020202020204" pitchFamily="34" charset="0"/>
                <a:ea typeface="Times" charset="0"/>
                <a:cs typeface="Arial" panose="020B0604020202020204" pitchFamily="34" charset="0"/>
              </a:rPr>
              <a:t>inked </a:t>
            </a:r>
            <a:r>
              <a:rPr lang="en-US" sz="1400" dirty="0">
                <a:latin typeface="Arial" panose="020B0604020202020204" pitchFamily="34" charset="0"/>
                <a:ea typeface="Times" charset="0"/>
                <a:cs typeface="Arial" panose="020B0604020202020204" pitchFamily="34" charset="0"/>
              </a:rPr>
              <a:t>to appropriate </a:t>
            </a:r>
            <a:r>
              <a:rPr lang="en-US" sz="1400" dirty="0" smtClean="0">
                <a:latin typeface="Arial" panose="020B0604020202020204" pitchFamily="34" charset="0"/>
                <a:ea typeface="Times" charset="0"/>
                <a:cs typeface="Arial" panose="020B0604020202020204" pitchFamily="34" charset="0"/>
              </a:rPr>
              <a:t>TUs </a:t>
            </a:r>
            <a:r>
              <a:rPr lang="en-US" sz="1400" dirty="0">
                <a:latin typeface="Arial" panose="020B0604020202020204" pitchFamily="34" charset="0"/>
                <a:ea typeface="Times" charset="0"/>
                <a:cs typeface="Arial" panose="020B0604020202020204" pitchFamily="34" charset="0"/>
              </a:rPr>
              <a:t>that </a:t>
            </a:r>
            <a:r>
              <a:rPr lang="en-US" sz="1400" dirty="0" smtClean="0">
                <a:latin typeface="Arial" panose="020B0604020202020204" pitchFamily="34" charset="0"/>
                <a:ea typeface="Times" charset="0"/>
                <a:cs typeface="Arial" panose="020B0604020202020204" pitchFamily="34" charset="0"/>
              </a:rPr>
              <a:t>would drive </a:t>
            </a:r>
            <a:r>
              <a:rPr lang="en-US" sz="1400" dirty="0">
                <a:latin typeface="Arial" panose="020B0604020202020204" pitchFamily="34" charset="0"/>
                <a:ea typeface="Times" charset="0"/>
                <a:cs typeface="Arial" panose="020B0604020202020204" pitchFamily="34" charset="0"/>
              </a:rPr>
              <a:t>the MAs. </a:t>
            </a:r>
            <a:endParaRPr lang="en-US" sz="1400" dirty="0" smtClean="0">
              <a:latin typeface="Arial" panose="020B0604020202020204" pitchFamily="34" charset="0"/>
              <a:ea typeface="Times" charset="0"/>
              <a:cs typeface="Arial" panose="020B0604020202020204" pitchFamily="34" charset="0"/>
            </a:endParaRP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600" b="1" dirty="0">
                <a:latin typeface="Arial" panose="020B0604020202020204" pitchFamily="34" charset="0"/>
                <a:ea typeface="Times" charset="0"/>
                <a:cs typeface="Arial" panose="020B0604020202020204" pitchFamily="34" charset="0"/>
              </a:rPr>
              <a:t>Our Proposal &amp; Usage </a:t>
            </a:r>
            <a:r>
              <a:rPr lang="en-US" sz="1600" b="1" dirty="0" smtClean="0">
                <a:latin typeface="Arial" panose="020B0604020202020204" pitchFamily="34" charset="0"/>
                <a:ea typeface="Times" charset="0"/>
                <a:cs typeface="Arial" panose="020B0604020202020204" pitchFamily="34" charset="0"/>
              </a:rPr>
              <a:t>Scenario</a:t>
            </a:r>
          </a:p>
          <a:p>
            <a:pPr lvl="2">
              <a:lnSpc>
                <a:spcPct val="150000"/>
              </a:lnSpc>
            </a:pPr>
            <a:endParaRPr lang="en-US" sz="1600" dirty="0" smtClean="0">
              <a:solidFill>
                <a:prstClr val="black"/>
              </a:solidFill>
              <a:latin typeface="Arial" panose="020B0604020202020204" pitchFamily="34" charset="0"/>
              <a:ea typeface="Times" charset="0"/>
              <a:cs typeface="Arial" panose="020B0604020202020204" pitchFamily="34" charset="0"/>
            </a:endParaRPr>
          </a:p>
          <a:p>
            <a:pPr marL="914400" lvl="1" indent="-457200" eaLnBrk="0" hangingPunct="0"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rgbClr val="00B050"/>
                </a:solidFill>
                <a:latin typeface="+mj-lt"/>
                <a:cs typeface="+mn-cs"/>
              </a:rPr>
              <a:t> </a:t>
            </a:r>
            <a:r>
              <a:rPr lang="en-US" sz="16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Future work</a:t>
            </a:r>
          </a:p>
          <a:p>
            <a:pPr marL="1371600" lvl="2" indent="-457200" eaLnBrk="0" hangingPunct="0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en-US" sz="16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Engineering our Proposal</a:t>
            </a:r>
          </a:p>
          <a:p>
            <a:pPr marL="1371600" lvl="2" indent="-457200" defTabSz="457200" eaLnBrk="0" hangingPunct="0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en-US" sz="16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Evaluating the Prototype's Usability </a:t>
            </a:r>
          </a:p>
          <a:p>
            <a:pPr marL="1371600" lvl="2" indent="-457200" eaLnBrk="0" hangingPunct="0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</a:pPr>
            <a:r>
              <a:rPr lang="en-US" sz="16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 Used as an Educational -Aid </a:t>
            </a:r>
            <a:r>
              <a:rPr lang="en-US" sz="1600" b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Tool</a:t>
            </a:r>
            <a:endParaRPr lang="en-US" sz="1200" dirty="0">
              <a:solidFill>
                <a:prstClr val="black"/>
              </a:solidFill>
              <a:latin typeface="Arial" panose="020B0604020202020204" pitchFamily="34" charset="0"/>
              <a:ea typeface="Times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6086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dirty="0" smtClean="0"/>
              <a:t>Thank you for your attention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4241840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Motivation </a:t>
            </a:r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&amp;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 Challenges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2</a:t>
            </a:r>
            <a:endParaRPr lang="en-US" dirty="0"/>
          </a:p>
        </p:txBody>
      </p:sp>
      <p:pic>
        <p:nvPicPr>
          <p:cNvPr id="49" name="Image 4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9944" y="1528751"/>
            <a:ext cx="3562496" cy="2520312"/>
          </a:xfrm>
          <a:prstGeom prst="rect">
            <a:avLst/>
          </a:prstGeom>
        </p:spPr>
      </p:pic>
      <p:sp>
        <p:nvSpPr>
          <p:cNvPr id="56" name="Rectangle 55"/>
          <p:cNvSpPr/>
          <p:nvPr/>
        </p:nvSpPr>
        <p:spPr>
          <a:xfrm>
            <a:off x="879030" y="3775238"/>
            <a:ext cx="1616860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b="1" dirty="0" smtClean="0">
                <a:solidFill>
                  <a:srgbClr val="000000"/>
                </a:solidFill>
                <a:latin typeface="LinLibertineT"/>
              </a:rPr>
              <a:t>e.g. </a:t>
            </a:r>
            <a:r>
              <a:rPr lang="en-US" sz="1100" dirty="0" err="1" smtClean="0">
                <a:solidFill>
                  <a:srgbClr val="000000"/>
                </a:solidFill>
                <a:latin typeface="LinLibertineT"/>
              </a:rPr>
              <a:t>Modellers</a:t>
            </a:r>
            <a:endParaRPr lang="en-US" sz="1100" dirty="0" smtClean="0">
              <a:solidFill>
                <a:srgbClr val="000000"/>
              </a:solidFill>
              <a:latin typeface="LinLibertineT"/>
            </a:endParaRPr>
          </a:p>
          <a:p>
            <a:pPr algn="ctr"/>
            <a:r>
              <a:rPr lang="en-US" sz="1100" dirty="0">
                <a:solidFill>
                  <a:srgbClr val="000000"/>
                </a:solidFill>
                <a:latin typeface="LinLibertineT"/>
              </a:rPr>
              <a:t> </a:t>
            </a:r>
            <a:r>
              <a:rPr lang="en-US" sz="1100" dirty="0" smtClean="0">
                <a:solidFill>
                  <a:srgbClr val="000000"/>
                </a:solidFill>
                <a:latin typeface="LinLibertineT"/>
              </a:rPr>
              <a:t>             MT </a:t>
            </a:r>
            <a:r>
              <a:rPr lang="en-US" sz="1100" dirty="0">
                <a:solidFill>
                  <a:srgbClr val="000000"/>
                </a:solidFill>
                <a:latin typeface="LinLibertineT"/>
              </a:rPr>
              <a:t>D</a:t>
            </a:r>
            <a:r>
              <a:rPr lang="en-US" sz="1100" dirty="0" smtClean="0">
                <a:solidFill>
                  <a:srgbClr val="000000"/>
                </a:solidFill>
                <a:latin typeface="LinLibertineT"/>
              </a:rPr>
              <a:t>esigners</a:t>
            </a:r>
            <a:r>
              <a:rPr lang="en-US" sz="1100" dirty="0" smtClean="0"/>
              <a:t> </a:t>
            </a:r>
            <a:r>
              <a:rPr lang="en-US" sz="1100" dirty="0"/>
              <a:t/>
            </a:r>
            <a:br>
              <a:rPr lang="en-US" sz="1100" dirty="0"/>
            </a:br>
            <a:endParaRPr lang="en-US" sz="1100" dirty="0"/>
          </a:p>
        </p:txBody>
      </p:sp>
      <p:pic>
        <p:nvPicPr>
          <p:cNvPr id="61" name="Google Shape;5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5890" y="3384535"/>
            <a:ext cx="542891" cy="491593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70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87624" y="2864756"/>
            <a:ext cx="1084483" cy="1184307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Bulle ronde 62"/>
          <p:cNvSpPr/>
          <p:nvPr/>
        </p:nvSpPr>
        <p:spPr>
          <a:xfrm>
            <a:off x="638676" y="1768386"/>
            <a:ext cx="2499835" cy="947977"/>
          </a:xfrm>
          <a:prstGeom prst="wedgeEllipseCallout">
            <a:avLst>
              <a:gd name="adj1" fmla="val -14906"/>
              <a:gd name="adj2" fmla="val 8950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400" dirty="0" smtClean="0">
              <a:solidFill>
                <a:srgbClr val="000000"/>
              </a:solidFill>
              <a:latin typeface="LinLibertineT"/>
            </a:endParaRPr>
          </a:p>
          <a:p>
            <a:pPr algn="ctr"/>
            <a:r>
              <a:rPr lang="en-US" sz="1400" dirty="0" smtClean="0">
                <a:solidFill>
                  <a:srgbClr val="000000"/>
                </a:solidFill>
                <a:latin typeface="LinLibertineT"/>
              </a:rPr>
              <a:t>An </a:t>
            </a:r>
            <a:r>
              <a:rPr lang="en-US" sz="1400" b="1" u="sng" dirty="0">
                <a:solidFill>
                  <a:srgbClr val="000000"/>
                </a:solidFill>
                <a:latin typeface="LinLibertineT"/>
              </a:rPr>
              <a:t>insurance</a:t>
            </a:r>
            <a:r>
              <a:rPr lang="en-US" sz="1400" dirty="0">
                <a:solidFill>
                  <a:srgbClr val="000000"/>
                </a:solidFill>
                <a:latin typeface="LinLibertineT"/>
              </a:rPr>
              <a:t> that their models </a:t>
            </a:r>
            <a:r>
              <a:rPr lang="en-US" sz="1400" u="sng" dirty="0">
                <a:solidFill>
                  <a:srgbClr val="000000"/>
                </a:solidFill>
                <a:latin typeface="LinLibertineT"/>
              </a:rPr>
              <a:t>behave</a:t>
            </a:r>
            <a:r>
              <a:rPr lang="en-US" sz="1400" dirty="0">
                <a:solidFill>
                  <a:srgbClr val="000000"/>
                </a:solidFill>
                <a:latin typeface="LinLibertineT"/>
              </a:rPr>
              <a:t> as expected</a:t>
            </a:r>
            <a:r>
              <a:rPr lang="en-US" sz="1400" dirty="0"/>
              <a:t> </a:t>
            </a:r>
          </a:p>
          <a:p>
            <a:pPr algn="ctr"/>
            <a:endParaRPr lang="en-US" sz="1400" dirty="0"/>
          </a:p>
        </p:txBody>
      </p:sp>
      <p:sp>
        <p:nvSpPr>
          <p:cNvPr id="68" name="ZoneTexte 67"/>
          <p:cNvSpPr txBox="1"/>
          <p:nvPr/>
        </p:nvSpPr>
        <p:spPr>
          <a:xfrm>
            <a:off x="4591727" y="1317828"/>
            <a:ext cx="4237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BE" sz="1800" b="1" dirty="0"/>
              <a:t>Model Transformation Background</a:t>
            </a:r>
            <a:endParaRPr lang="en-US" sz="1800" b="1" dirty="0"/>
          </a:p>
        </p:txBody>
      </p:sp>
      <p:sp>
        <p:nvSpPr>
          <p:cNvPr id="69" name="Rectangle 68"/>
          <p:cNvSpPr/>
          <p:nvPr/>
        </p:nvSpPr>
        <p:spPr>
          <a:xfrm>
            <a:off x="971600" y="4528119"/>
            <a:ext cx="7282523" cy="64633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sz="1800" dirty="0" smtClean="0"/>
              <a:t>What </a:t>
            </a:r>
            <a:r>
              <a:rPr lang="en-US" sz="1800" dirty="0"/>
              <a:t>is going on during a </a:t>
            </a:r>
            <a:r>
              <a:rPr lang="en-US" sz="1800" dirty="0" smtClean="0"/>
              <a:t>Model Transformation (MT) ?</a:t>
            </a:r>
          </a:p>
          <a:p>
            <a:r>
              <a:rPr lang="en-US" sz="1800" dirty="0" smtClean="0"/>
              <a:t> </a:t>
            </a:r>
            <a:r>
              <a:rPr lang="en-US" sz="1800" dirty="0" smtClean="0">
                <a:latin typeface="Cambria" panose="02040503050406030204" pitchFamily="18" charset="0"/>
                <a:ea typeface="Cambria" panose="02040503050406030204" pitchFamily="18" charset="0"/>
              </a:rPr>
              <a:t>⟹ </a:t>
            </a:r>
            <a:r>
              <a:rPr lang="en-US" sz="1800" b="1" dirty="0" smtClean="0">
                <a:solidFill>
                  <a:srgbClr val="0066FF"/>
                </a:solidFill>
              </a:rPr>
              <a:t>Model </a:t>
            </a:r>
            <a:r>
              <a:rPr lang="en-US" sz="1800" b="1" dirty="0">
                <a:solidFill>
                  <a:srgbClr val="0066FF"/>
                </a:solidFill>
              </a:rPr>
              <a:t>Animation (MA</a:t>
            </a:r>
            <a:r>
              <a:rPr lang="en-US" sz="1800" b="1" dirty="0" smtClean="0">
                <a:solidFill>
                  <a:srgbClr val="0066FF"/>
                </a:solidFill>
              </a:rPr>
              <a:t>) </a:t>
            </a:r>
          </a:p>
        </p:txBody>
      </p:sp>
      <p:sp>
        <p:nvSpPr>
          <p:cNvPr id="14" name="ZoneTexte 13"/>
          <p:cNvSpPr txBox="1"/>
          <p:nvPr/>
        </p:nvSpPr>
        <p:spPr>
          <a:xfrm>
            <a:off x="1259632" y="5642573"/>
            <a:ext cx="5616624" cy="58477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400" b="1" dirty="0"/>
              <a:t>Guidelines</a:t>
            </a:r>
            <a:r>
              <a:rPr lang="en-US" sz="1400" dirty="0"/>
              <a:t> for </a:t>
            </a:r>
            <a:r>
              <a:rPr lang="en-US" sz="1400" dirty="0" smtClean="0"/>
              <a:t>DSL </a:t>
            </a:r>
            <a:r>
              <a:rPr lang="en-US" sz="1400" dirty="0"/>
              <a:t>testing, debugging, and formal verification </a:t>
            </a:r>
            <a:endParaRPr lang="en-US" sz="1400" b="1" dirty="0" smtClean="0"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  <a:p>
            <a:r>
              <a:rPr lang="en-US" sz="1400" b="1" dirty="0" smtClean="0">
                <a:latin typeface="Cambria Math" panose="02040503050406030204" pitchFamily="18" charset="0"/>
                <a:ea typeface="Cambria Math" panose="02040503050406030204" pitchFamily="18" charset="0"/>
                <a:cs typeface="Ebrima" panose="02000000000000000000" pitchFamily="2" charset="0"/>
              </a:rPr>
              <a:t>⤍    </a:t>
            </a:r>
            <a:r>
              <a:rPr lang="en-US" sz="1400" b="1" dirty="0" smtClean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Model </a:t>
            </a:r>
            <a:r>
              <a:rPr lang="en-US" sz="1400" b="1" dirty="0"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Animation (MA) </a:t>
            </a:r>
            <a:r>
              <a:rPr lang="en-US" sz="1400" dirty="0" smtClean="0"/>
              <a:t>has </a:t>
            </a:r>
            <a:r>
              <a:rPr lang="en-US" sz="1400" dirty="0"/>
              <a:t>received way </a:t>
            </a:r>
            <a:r>
              <a:rPr lang="en-US" sz="1400" dirty="0">
                <a:solidFill>
                  <a:srgbClr val="FF0000"/>
                </a:solidFill>
              </a:rPr>
              <a:t>less </a:t>
            </a:r>
            <a:r>
              <a:rPr lang="en-US" sz="1400" dirty="0" smtClean="0">
                <a:solidFill>
                  <a:srgbClr val="FF0000"/>
                </a:solidFill>
              </a:rPr>
              <a:t>attention</a:t>
            </a:r>
            <a:r>
              <a:rPr lang="en-US" sz="1400" dirty="0"/>
              <a:t> </a:t>
            </a:r>
            <a:r>
              <a:rPr lang="en-US" sz="1800" dirty="0" smtClean="0">
                <a:solidFill>
                  <a:srgbClr val="FF0000"/>
                </a:solidFill>
                <a:sym typeface="Wingdings" panose="05000000000000000000" pitchFamily="2" charset="2"/>
              </a:rPr>
              <a:t></a:t>
            </a:r>
            <a:endParaRPr lang="en-US" sz="1800" dirty="0">
              <a:solidFill>
                <a:srgbClr val="FF0000"/>
              </a:solidFill>
            </a:endParaRPr>
          </a:p>
        </p:txBody>
      </p:sp>
      <p:cxnSp>
        <p:nvCxnSpPr>
          <p:cNvPr id="15" name="Connecteur en arc 14"/>
          <p:cNvCxnSpPr>
            <a:endCxn id="49" idx="2"/>
          </p:cNvCxnSpPr>
          <p:nvPr/>
        </p:nvCxnSpPr>
        <p:spPr>
          <a:xfrm>
            <a:off x="3138511" y="3717032"/>
            <a:ext cx="3612681" cy="332031"/>
          </a:xfrm>
          <a:prstGeom prst="curvedConnector4">
            <a:avLst>
              <a:gd name="adj1" fmla="val 25347"/>
              <a:gd name="adj2" fmla="val 168849"/>
            </a:avLst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3491880" y="3890654"/>
            <a:ext cx="1800000" cy="43088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Centaur" panose="02030504050205020304" pitchFamily="18" charset="0"/>
                <a:ea typeface="+mn-ea"/>
                <a:cs typeface="Arial" panose="020B0604020202020204" pitchFamily="34" charset="0"/>
              </a:rPr>
              <a:t>Understanding, Tracing,   Monitoring,  Debugging</a:t>
            </a:r>
          </a:p>
        </p:txBody>
      </p:sp>
    </p:spTree>
    <p:extLst>
      <p:ext uri="{BB962C8B-B14F-4D97-AF65-F5344CB8AC3E}">
        <p14:creationId xmlns:p14="http://schemas.microsoft.com/office/powerpoint/2010/main" val="3902678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Motivation 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&amp;</a:t>
            </a: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 Challenges</a:t>
            </a:r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3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8024" y="4415272"/>
            <a:ext cx="4256077" cy="1712406"/>
          </a:xfrm>
          <a:prstGeom prst="rect">
            <a:avLst/>
          </a:prstGeom>
        </p:spPr>
      </p:pic>
      <p:sp>
        <p:nvSpPr>
          <p:cNvPr id="33" name="ZoneTexte 32"/>
          <p:cNvSpPr txBox="1"/>
          <p:nvPr/>
        </p:nvSpPr>
        <p:spPr>
          <a:xfrm>
            <a:off x="395502" y="4149080"/>
            <a:ext cx="4608545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fr-BE" b="1" dirty="0" err="1">
                <a:solidFill>
                  <a:srgbClr val="0066FF"/>
                </a:solidFill>
              </a:rPr>
              <a:t>Required</a:t>
            </a:r>
            <a:r>
              <a:rPr lang="fr-BE" b="1" dirty="0">
                <a:solidFill>
                  <a:srgbClr val="0066FF"/>
                </a:solidFill>
              </a:rPr>
              <a:t> </a:t>
            </a:r>
            <a:r>
              <a:rPr lang="fr-BE" b="1" dirty="0" smtClean="0">
                <a:solidFill>
                  <a:srgbClr val="0066FF"/>
                </a:solidFill>
              </a:rPr>
              <a:t>Components of MA</a:t>
            </a:r>
          </a:p>
          <a:p>
            <a:pPr marL="800100" lvl="1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fr-FR" sz="1200" dirty="0"/>
              <a:t>Concret </a:t>
            </a:r>
            <a:r>
              <a:rPr lang="fr-FR" sz="1200" dirty="0" err="1"/>
              <a:t>Syntax</a:t>
            </a:r>
            <a:r>
              <a:rPr lang="fr-FR" sz="1200" dirty="0"/>
              <a:t> (CS) of </a:t>
            </a:r>
            <a:r>
              <a:rPr lang="fr-FR" sz="1200" dirty="0" smtClean="0"/>
              <a:t>MM  </a:t>
            </a:r>
            <a:r>
              <a:rPr lang="en-US" sz="1200" dirty="0" smtClean="0">
                <a:solidFill>
                  <a:srgbClr val="000000"/>
                </a:solidFill>
                <a:latin typeface="Times-Roman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latin typeface="Times-Roman"/>
                <a:ea typeface="Calibri" panose="020F0502020204030204" pitchFamily="34" charset="0"/>
                <a:cs typeface="Times New Roman" panose="02020603050405020304" pitchFamily="18" charset="0"/>
              </a:rPr>
              <a:t>a.k.a. notation</a:t>
            </a:r>
            <a:r>
              <a:rPr lang="en-US" sz="1200" dirty="0" smtClean="0">
                <a:solidFill>
                  <a:srgbClr val="000000"/>
                </a:solidFill>
                <a:latin typeface="Times-Roman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fr-FR" sz="1200" dirty="0"/>
          </a:p>
          <a:p>
            <a:pPr marL="800100" lvl="1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fr-FR" sz="1200" dirty="0" err="1"/>
              <a:t>Visualize</a:t>
            </a:r>
            <a:r>
              <a:rPr lang="fr-FR" sz="1200" dirty="0"/>
              <a:t> M as </a:t>
            </a:r>
            <a:r>
              <a:rPr lang="fr-FR" sz="1200" dirty="0" err="1"/>
              <a:t>graphical</a:t>
            </a:r>
            <a:r>
              <a:rPr lang="fr-FR" sz="1200" dirty="0"/>
              <a:t> Model </a:t>
            </a:r>
            <a:r>
              <a:rPr lang="fr-FR" sz="1400" dirty="0"/>
              <a:t>M</a:t>
            </a:r>
            <a:r>
              <a:rPr lang="fr-FR" sz="1600" baseline="-25000" dirty="0"/>
              <a:t>CS</a:t>
            </a:r>
            <a:endParaRPr lang="en-US" sz="1600" dirty="0"/>
          </a:p>
          <a:p>
            <a:pPr marL="800100" lvl="1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sz="1200" dirty="0"/>
              <a:t>Simulation MT (Specification) </a:t>
            </a:r>
          </a:p>
          <a:p>
            <a:pPr marL="800100" lvl="1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1200" dirty="0"/>
              <a:t>Computing steps are visually </a:t>
            </a:r>
            <a:r>
              <a:rPr lang="en-US" sz="1200" b="1" dirty="0"/>
              <a:t>rendered</a:t>
            </a:r>
            <a:r>
              <a:rPr lang="en-US" sz="1200" dirty="0"/>
              <a:t> over </a:t>
            </a:r>
            <a:r>
              <a:rPr lang="fr-FR" sz="1100" dirty="0"/>
              <a:t>M</a:t>
            </a:r>
            <a:r>
              <a:rPr lang="fr-FR" sz="1200" baseline="-25000" dirty="0"/>
              <a:t>CS</a:t>
            </a:r>
            <a:endParaRPr lang="en-US" sz="1200" dirty="0"/>
          </a:p>
          <a:p>
            <a:endParaRPr lang="en-US" sz="1400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fr-BE" b="1" dirty="0">
              <a:solidFill>
                <a:srgbClr val="0066FF"/>
              </a:solidFill>
            </a:endParaRPr>
          </a:p>
        </p:txBody>
      </p:sp>
      <p:cxnSp>
        <p:nvCxnSpPr>
          <p:cNvPr id="40" name="Connecteur droit avec flèche 39"/>
          <p:cNvCxnSpPr/>
          <p:nvPr/>
        </p:nvCxnSpPr>
        <p:spPr>
          <a:xfrm flipV="1">
            <a:off x="5114133" y="2095742"/>
            <a:ext cx="826019" cy="33900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ZoneTexte 40"/>
          <p:cNvSpPr txBox="1"/>
          <p:nvPr/>
        </p:nvSpPr>
        <p:spPr>
          <a:xfrm rot="19888697">
            <a:off x="5018279" y="1884112"/>
            <a:ext cx="861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900" dirty="0" err="1" smtClean="0"/>
              <a:t>Ensuring</a:t>
            </a:r>
            <a:r>
              <a:rPr lang="fr-BE" sz="900" dirty="0" smtClean="0"/>
              <a:t> </a:t>
            </a:r>
          </a:p>
          <a:p>
            <a:r>
              <a:rPr lang="fr-BE" sz="900" dirty="0" err="1" smtClean="0"/>
              <a:t>correctness</a:t>
            </a:r>
            <a:r>
              <a:rPr lang="fr-BE" sz="900" dirty="0" smtClean="0"/>
              <a:t> </a:t>
            </a:r>
            <a:endParaRPr lang="en-US" sz="900" dirty="0"/>
          </a:p>
        </p:txBody>
      </p:sp>
      <p:sp>
        <p:nvSpPr>
          <p:cNvPr id="44" name="ZoneTexte 43"/>
          <p:cNvSpPr txBox="1"/>
          <p:nvPr/>
        </p:nvSpPr>
        <p:spPr>
          <a:xfrm>
            <a:off x="7793273" y="1927610"/>
            <a:ext cx="7200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000000"/>
                </a:solidFill>
                <a:latin typeface="LinLibertineT"/>
              </a:rPr>
              <a:t>captures</a:t>
            </a:r>
            <a:endParaRPr lang="en-US" sz="900" dirty="0"/>
          </a:p>
        </p:txBody>
      </p:sp>
      <p:sp>
        <p:nvSpPr>
          <p:cNvPr id="30" name="ZoneTexte 29"/>
          <p:cNvSpPr txBox="1"/>
          <p:nvPr/>
        </p:nvSpPr>
        <p:spPr>
          <a:xfrm>
            <a:off x="400861" y="1499951"/>
            <a:ext cx="45003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fr-BE" b="1" dirty="0">
                <a:solidFill>
                  <a:srgbClr val="0066FF"/>
                </a:solidFill>
              </a:rPr>
              <a:t>Confusion </a:t>
            </a:r>
            <a:r>
              <a:rPr lang="fr-BE" b="1" dirty="0" err="1" smtClean="0">
                <a:solidFill>
                  <a:srgbClr val="0066FF"/>
                </a:solidFill>
              </a:rPr>
              <a:t>Literature</a:t>
            </a:r>
            <a:endParaRPr lang="fr-BE" b="1" dirty="0" smtClean="0">
              <a:solidFill>
                <a:srgbClr val="0066FF"/>
              </a:solidFill>
            </a:endParaRPr>
          </a:p>
        </p:txBody>
      </p:sp>
      <p:sp>
        <p:nvSpPr>
          <p:cNvPr id="31" name="object 99"/>
          <p:cNvSpPr/>
          <p:nvPr/>
        </p:nvSpPr>
        <p:spPr>
          <a:xfrm>
            <a:off x="6517623" y="2804879"/>
            <a:ext cx="222250" cy="166370"/>
          </a:xfrm>
          <a:custGeom>
            <a:avLst/>
            <a:gdLst/>
            <a:ahLst/>
            <a:cxnLst/>
            <a:rect l="l" t="t" r="r" b="b"/>
            <a:pathLst>
              <a:path w="222250" h="166370">
                <a:moveTo>
                  <a:pt x="221841" y="166381"/>
                </a:moveTo>
                <a:lnTo>
                  <a:pt x="0" y="166381"/>
                </a:lnTo>
                <a:lnTo>
                  <a:pt x="110920" y="0"/>
                </a:lnTo>
                <a:lnTo>
                  <a:pt x="221841" y="16638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Rectangle à coins arrondis 16"/>
          <p:cNvSpPr/>
          <p:nvPr/>
        </p:nvSpPr>
        <p:spPr>
          <a:xfrm>
            <a:off x="6064066" y="2971715"/>
            <a:ext cx="1142483" cy="360000"/>
          </a:xfrm>
          <a:prstGeom prst="roundRect">
            <a:avLst>
              <a:gd name="adj" fmla="val 11199"/>
            </a:avLst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3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Visualisation</a:t>
            </a:r>
            <a:endParaRPr lang="en-US" sz="13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Rectangle à coins arrondis 31"/>
          <p:cNvSpPr/>
          <p:nvPr/>
        </p:nvSpPr>
        <p:spPr>
          <a:xfrm>
            <a:off x="6365308" y="2516879"/>
            <a:ext cx="612000" cy="288000"/>
          </a:xfrm>
          <a:prstGeom prst="roundRect">
            <a:avLst>
              <a:gd name="adj" fmla="val 0"/>
            </a:avLst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Tightly Connected</a:t>
            </a:r>
          </a:p>
        </p:txBody>
      </p:sp>
      <p:sp>
        <p:nvSpPr>
          <p:cNvPr id="35" name="Rectangle à coins arrondis 34"/>
          <p:cNvSpPr/>
          <p:nvPr/>
        </p:nvSpPr>
        <p:spPr>
          <a:xfrm>
            <a:off x="4525126" y="2434175"/>
            <a:ext cx="1237807" cy="360000"/>
          </a:xfrm>
          <a:prstGeom prst="roundRect">
            <a:avLst>
              <a:gd name="adj" fmla="val 11199"/>
            </a:avLst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3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Animation </a:t>
            </a:r>
            <a:r>
              <a:rPr lang="fr-BE" sz="13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</a:t>
            </a:r>
            <a:endParaRPr lang="en-US" sz="13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Rectangle à coins arrondis 42"/>
          <p:cNvSpPr/>
          <p:nvPr/>
        </p:nvSpPr>
        <p:spPr>
          <a:xfrm>
            <a:off x="7580656" y="2434175"/>
            <a:ext cx="1237807" cy="360000"/>
          </a:xfrm>
          <a:prstGeom prst="roundRect">
            <a:avLst>
              <a:gd name="adj" fmla="val 11199"/>
            </a:avLst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3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Simulation MT</a:t>
            </a:r>
            <a:endParaRPr lang="en-US" sz="13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5" name="Connecteur droit avec flèche 44"/>
          <p:cNvCxnSpPr/>
          <p:nvPr/>
        </p:nvCxnSpPr>
        <p:spPr>
          <a:xfrm flipH="1" flipV="1">
            <a:off x="5766738" y="2658422"/>
            <a:ext cx="576000" cy="0"/>
          </a:xfrm>
          <a:prstGeom prst="straightConnector1">
            <a:avLst/>
          </a:prstGeom>
          <a:ln w="12700">
            <a:solidFill>
              <a:schemeClr val="tx1"/>
            </a:solidFill>
            <a:headEnd type="oval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Connecteur droit avec flèche 45"/>
          <p:cNvCxnSpPr/>
          <p:nvPr/>
        </p:nvCxnSpPr>
        <p:spPr>
          <a:xfrm>
            <a:off x="6990874" y="2660879"/>
            <a:ext cx="576000" cy="0"/>
          </a:xfrm>
          <a:prstGeom prst="straightConnector1">
            <a:avLst/>
          </a:prstGeom>
          <a:ln w="12700">
            <a:solidFill>
              <a:schemeClr val="tx1"/>
            </a:solidFill>
            <a:headEnd type="oval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avec coin rogné 22"/>
          <p:cNvSpPr/>
          <p:nvPr/>
        </p:nvSpPr>
        <p:spPr>
          <a:xfrm>
            <a:off x="495622" y="2258093"/>
            <a:ext cx="3352360" cy="890729"/>
          </a:xfrm>
          <a:prstGeom prst="snip1Rect">
            <a:avLst/>
          </a:prstGeom>
          <a:noFill/>
          <a:ln w="190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marR="0" lvl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1400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>
                <a:solidFill>
                  <a:srgbClr val="000000"/>
                </a:solidFill>
                <a:latin typeface="Centaur" panose="02030504050205020304" pitchFamily="18" charset="0"/>
                <a:cs typeface="Arial" panose="020B0604020202020204" pitchFamily="34" charset="0"/>
              </a:rPr>
              <a:t>MA can be seen as the visual representation  of the simulation of </a:t>
            </a:r>
            <a:r>
              <a:rPr lang="en-US" sz="1400" u="sng" dirty="0">
                <a:solidFill>
                  <a:srgbClr val="000000"/>
                </a:solidFill>
                <a:latin typeface="Centaur" panose="02030504050205020304" pitchFamily="18" charset="0"/>
                <a:cs typeface="Arial" panose="020B0604020202020204" pitchFamily="34" charset="0"/>
              </a:rPr>
              <a:t>Model Transformations (MTs)</a:t>
            </a:r>
          </a:p>
        </p:txBody>
      </p:sp>
      <p:sp>
        <p:nvSpPr>
          <p:cNvPr id="24" name="Arc 23"/>
          <p:cNvSpPr/>
          <p:nvPr/>
        </p:nvSpPr>
        <p:spPr>
          <a:xfrm>
            <a:off x="6864922" y="1912457"/>
            <a:ext cx="1116000" cy="1044000"/>
          </a:xfrm>
          <a:prstGeom prst="arc">
            <a:avLst>
              <a:gd name="adj1" fmla="val 15147993"/>
              <a:gd name="adj2" fmla="val 91106"/>
            </a:avLst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à coins arrondis 50"/>
          <p:cNvSpPr/>
          <p:nvPr/>
        </p:nvSpPr>
        <p:spPr>
          <a:xfrm>
            <a:off x="5940152" y="1809241"/>
            <a:ext cx="1352581" cy="38638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DSL’s </a:t>
            </a:r>
            <a:r>
              <a:rPr lang="en-US" sz="13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en-US" sz="13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ehaviour</a:t>
            </a:r>
            <a:endParaRPr lang="en-US" sz="13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1556263" y="3018732"/>
            <a:ext cx="225190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b="1" kern="0" dirty="0">
                <a:latin typeface="Arial" panose="020B0604020202020204" pitchFamily="34" charset="0"/>
                <a:cs typeface="Arial" panose="020B0604020202020204" pitchFamily="34" charset="0"/>
              </a:rPr>
              <a:t>[Levi </a:t>
            </a:r>
            <a:r>
              <a:rPr lang="en-US" sz="1000" b="1" kern="0" dirty="0" err="1">
                <a:latin typeface="Arial" panose="020B0604020202020204" pitchFamily="34" charset="0"/>
                <a:cs typeface="Arial" panose="020B0604020202020204" pitchFamily="34" charset="0"/>
              </a:rPr>
              <a:t>Lúcio</a:t>
            </a:r>
            <a:r>
              <a:rPr lang="en-US" sz="1000" b="1" kern="0" dirty="0">
                <a:latin typeface="Arial" panose="020B0604020202020204" pitchFamily="34" charset="0"/>
                <a:cs typeface="Arial" panose="020B0604020202020204" pitchFamily="34" charset="0"/>
              </a:rPr>
              <a:t> and al</a:t>
            </a:r>
            <a:r>
              <a:rPr lang="en-US" sz="1000" kern="0" dirty="0">
                <a:latin typeface="Arial" panose="020B0604020202020204" pitchFamily="34" charset="0"/>
                <a:cs typeface="Arial" panose="020B0604020202020204" pitchFamily="34" charset="0"/>
              </a:rPr>
              <a:t>.  </a:t>
            </a:r>
            <a:r>
              <a:rPr lang="en-US" sz="1000" b="1" kern="0" dirty="0">
                <a:latin typeface="Arial" panose="020B0604020202020204" pitchFamily="34" charset="0"/>
                <a:cs typeface="Arial" panose="020B0604020202020204" pitchFamily="34" charset="0"/>
              </a:rPr>
              <a:t>14</a:t>
            </a:r>
            <a:r>
              <a:rPr lang="fr-FR" sz="1000" b="1" kern="0" dirty="0">
                <a:latin typeface="Arial" panose="020B0604020202020204" pitchFamily="34" charset="0"/>
                <a:cs typeface="Arial" panose="020B0604020202020204" pitchFamily="34" charset="0"/>
              </a:rPr>
              <a:t>]</a:t>
            </a:r>
            <a:r>
              <a:rPr lang="fr-FR" sz="1000" kern="0" dirty="0">
                <a:latin typeface="Arial" panose="020B0604020202020204" pitchFamily="34" charset="0"/>
                <a:cs typeface="Arial" panose="020B0604020202020204" pitchFamily="34" charset="0"/>
                <a:sym typeface="Wingdings 2" pitchFamily="18" charset="2"/>
              </a:rPr>
              <a:t> 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583412" y="2239637"/>
            <a:ext cx="307840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rgbClr val="000000"/>
                </a:solidFill>
                <a:latin typeface="Centaur" panose="02030504050205020304" pitchFamily="18" charset="0"/>
                <a:ea typeface="+mn-ea"/>
                <a:cs typeface="Arial" panose="020B0604020202020204" pitchFamily="34" charset="0"/>
              </a:rPr>
              <a:t>Model Animation (MA)</a:t>
            </a:r>
          </a:p>
        </p:txBody>
      </p:sp>
    </p:spTree>
    <p:extLst>
      <p:ext uri="{BB962C8B-B14F-4D97-AF65-F5344CB8AC3E}">
        <p14:creationId xmlns:p14="http://schemas.microsoft.com/office/powerpoint/2010/main" val="1412313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noProof="0" dirty="0" smtClean="0">
                <a:latin typeface="Arial" panose="020B0604020202020204" pitchFamily="34" charset="0"/>
                <a:cs typeface="Arial" panose="020B0604020202020204" pitchFamily="34" charset="0"/>
              </a:rPr>
              <a:t>Agenda</a:t>
            </a:r>
            <a:endParaRPr lang="en-GB" b="1" noProof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Content Placeholder 3"/>
          <p:cNvSpPr>
            <a:spLocks noGrp="1"/>
          </p:cNvSpPr>
          <p:nvPr>
            <p:ph idx="1"/>
          </p:nvPr>
        </p:nvSpPr>
        <p:spPr>
          <a:xfrm>
            <a:off x="323528" y="1484784"/>
            <a:ext cx="8765464" cy="4392488"/>
          </a:xfrm>
        </p:spPr>
        <p:txBody>
          <a:bodyPr/>
          <a:lstStyle/>
          <a:p>
            <a:pPr marL="514350" indent="-514350">
              <a:lnSpc>
                <a:spcPct val="150000"/>
              </a:lnSpc>
              <a:buClr>
                <a:srgbClr val="36A63A"/>
              </a:buClr>
              <a:buFont typeface="+mj-lt"/>
              <a:buAutoNum type="arabicPeriod"/>
            </a:pPr>
            <a:r>
              <a:rPr lang="en-GB" sz="2800" b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Context &amp; Motivation</a:t>
            </a:r>
          </a:p>
          <a:p>
            <a:pPr marL="514350" indent="-514350">
              <a:lnSpc>
                <a:spcPct val="150000"/>
              </a:lnSpc>
              <a:buClr>
                <a:srgbClr val="36A63A"/>
              </a:buClr>
              <a:buFont typeface="+mj-lt"/>
              <a:buAutoNum type="arabicPeriod"/>
            </a:pPr>
            <a:r>
              <a:rPr lang="en-GB" sz="2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Work Positioning</a:t>
            </a:r>
          </a:p>
          <a:p>
            <a:pPr marL="514350" indent="-514350">
              <a:lnSpc>
                <a:spcPct val="150000"/>
              </a:lnSpc>
              <a:buClr>
                <a:srgbClr val="36A63A"/>
              </a:buClr>
              <a:buFont typeface="+mj-lt"/>
              <a:buAutoNum type="arabicPeriod"/>
            </a:pPr>
            <a:r>
              <a:rPr lang="fr-FR" sz="28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Key Ingredients </a:t>
            </a:r>
            <a:r>
              <a:rPr lang="en-US" sz="28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Support to Build Animators</a:t>
            </a:r>
            <a:endParaRPr lang="en-GB" sz="2800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lnSpc>
                <a:spcPct val="150000"/>
              </a:lnSpc>
              <a:buClr>
                <a:srgbClr val="36A63A"/>
              </a:buClr>
              <a:buFont typeface="+mj-lt"/>
              <a:buAutoNum type="arabicPeriod"/>
            </a:pPr>
            <a:r>
              <a:rPr lang="en-US" sz="2800" b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Our Proposal</a:t>
            </a:r>
          </a:p>
          <a:p>
            <a:pPr marL="514350" indent="-514350">
              <a:lnSpc>
                <a:spcPct val="150000"/>
              </a:lnSpc>
              <a:buClr>
                <a:srgbClr val="36A63A"/>
              </a:buClr>
              <a:buFont typeface="+mj-lt"/>
              <a:buAutoNum type="arabicPeriod"/>
            </a:pPr>
            <a:r>
              <a:rPr lang="en-US" sz="2800" b="1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Conclusion</a:t>
            </a:r>
            <a:r>
              <a:rPr lang="en-US" sz="3200" b="1" dirty="0">
                <a:solidFill>
                  <a:srgbClr val="00B050"/>
                </a:solidFill>
              </a:rPr>
              <a:t/>
            </a:r>
            <a:br>
              <a:rPr lang="en-US" sz="3200" b="1" dirty="0">
                <a:solidFill>
                  <a:srgbClr val="00B050"/>
                </a:solidFill>
              </a:rPr>
            </a:br>
            <a:r>
              <a:rPr lang="en-US" sz="3200" b="1" dirty="0">
                <a:solidFill>
                  <a:srgbClr val="00B050"/>
                </a:solidFill>
              </a:rPr>
              <a:t> </a:t>
            </a:r>
            <a:endParaRPr lang="en-US" sz="3200" b="1" dirty="0" smtClean="0">
              <a:solidFill>
                <a:srgbClr val="00B050"/>
              </a:solidFill>
            </a:endParaRPr>
          </a:p>
          <a:p>
            <a:pPr marL="514350" indent="-514350">
              <a:lnSpc>
                <a:spcPct val="150000"/>
              </a:lnSpc>
              <a:buClr>
                <a:srgbClr val="36A63A"/>
              </a:buClr>
              <a:buFont typeface="+mj-lt"/>
              <a:buAutoNum type="arabicPeriod"/>
            </a:pPr>
            <a:endParaRPr lang="en-US" sz="3200" b="1" dirty="0">
              <a:solidFill>
                <a:srgbClr val="00B050"/>
              </a:solidFill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>
          <a:xfrm>
            <a:off x="7727400" y="6597352"/>
            <a:ext cx="1416600" cy="2667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0695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Existing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 AM Tools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5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753124" y="2061344"/>
                <a:ext cx="8064896" cy="446400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Wingdings" panose="05000000000000000000" pitchFamily="2" charset="2"/>
                  <a:buChar char="q"/>
                </a:pPr>
                <a:r>
                  <a:rPr lang="en-US" sz="1200" b="1" dirty="0" err="1" smtClean="0">
                    <a:solidFill>
                      <a:srgbClr val="0000CC"/>
                    </a:solidFill>
                  </a:rPr>
                  <a:t>eProvide</a:t>
                </a:r>
                <a:r>
                  <a:rPr lang="en-US" sz="1200" b="1" dirty="0">
                    <a:solidFill>
                      <a:srgbClr val="0000CC"/>
                    </a:solidFill>
                  </a:rPr>
                  <a:t>, </a:t>
                </a:r>
                <a:r>
                  <a:rPr lang="en-US" sz="1200" b="1" dirty="0" smtClean="0">
                    <a:solidFill>
                      <a:srgbClr val="0000CC"/>
                    </a:solidFill>
                  </a:rPr>
                  <a:t>TOPCASED</a:t>
                </a:r>
                <a:endParaRPr lang="en-US" sz="1200" dirty="0" smtClean="0">
                  <a:solidFill>
                    <a:srgbClr val="0000CC"/>
                  </a:solidFill>
                </a:endParaRPr>
              </a:p>
              <a:p>
                <a:pPr marL="800100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1100" dirty="0" smtClean="0"/>
                  <a:t>Frameworks </a:t>
                </a:r>
                <a:r>
                  <a:rPr lang="en-US" sz="1100" dirty="0"/>
                  <a:t>based on top of GMF </a:t>
                </a:r>
                <a:endParaRPr lang="en-US" sz="1100" dirty="0" smtClean="0"/>
              </a:p>
              <a:p>
                <a:pPr marL="800100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1100" dirty="0" smtClean="0"/>
                  <a:t>Debugging </a:t>
                </a:r>
                <a:r>
                  <a:rPr lang="en-US" sz="1100" dirty="0"/>
                  <a:t>logic relying on Graphical </a:t>
                </a:r>
                <a:r>
                  <a:rPr lang="en-US" sz="1100" dirty="0" smtClean="0"/>
                  <a:t>Components</a:t>
                </a:r>
              </a:p>
              <a:p>
                <a:pPr marL="342900" indent="-342900">
                  <a:lnSpc>
                    <a:spcPct val="150000"/>
                  </a:lnSpc>
                  <a:buFont typeface="Wingdings" panose="05000000000000000000" pitchFamily="2" charset="2"/>
                  <a:buChar char="q"/>
                </a:pPr>
                <a:r>
                  <a:rPr lang="en-US" sz="1200" b="1" dirty="0" err="1" smtClean="0">
                    <a:solidFill>
                      <a:srgbClr val="0000CC"/>
                    </a:solidFill>
                  </a:rPr>
                  <a:t>GeMoC</a:t>
                </a:r>
                <a:r>
                  <a:rPr lang="en-US" sz="1100" dirty="0" smtClean="0"/>
                  <a:t>  </a:t>
                </a:r>
                <a:r>
                  <a:rPr lang="en-US" sz="1200" b="1" dirty="0">
                    <a:solidFill>
                      <a:srgbClr val="0000CC"/>
                    </a:solidFill>
                  </a:rPr>
                  <a:t>(</a:t>
                </a:r>
                <a:r>
                  <a:rPr lang="en-US" sz="1200" b="1" dirty="0" smtClean="0">
                    <a:solidFill>
                      <a:srgbClr val="0000CC"/>
                    </a:solidFill>
                  </a:rPr>
                  <a:t>Sirius</a:t>
                </a:r>
                <a:r>
                  <a:rPr lang="en-US" sz="1200" b="1" dirty="0">
                    <a:solidFill>
                      <a:srgbClr val="0000CC"/>
                    </a:solidFill>
                  </a:rPr>
                  <a:t>) </a:t>
                </a:r>
              </a:p>
              <a:p>
                <a:pPr marL="628650" lvl="1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1100" dirty="0" smtClean="0"/>
                  <a:t>DSL </a:t>
                </a:r>
                <a:r>
                  <a:rPr lang="en-US" sz="1100" dirty="0"/>
                  <a:t>frameworks </a:t>
                </a:r>
                <a:r>
                  <a:rPr lang="en-US" sz="1100" dirty="0" smtClean="0"/>
                  <a:t>integrates </a:t>
                </a:r>
                <a:r>
                  <a:rPr lang="en-US" sz="1100" dirty="0"/>
                  <a:t>debugging </a:t>
                </a:r>
                <a:r>
                  <a:rPr lang="en-US" sz="1100" dirty="0" smtClean="0"/>
                  <a:t>&amp; </a:t>
                </a:r>
                <a:r>
                  <a:rPr lang="en-US" sz="1100" dirty="0"/>
                  <a:t>MA</a:t>
                </a:r>
                <a:r>
                  <a:rPr lang="en-US" sz="1100" dirty="0" smtClean="0"/>
                  <a:t>.</a:t>
                </a:r>
              </a:p>
              <a:p>
                <a:pPr marL="628650" lvl="1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1100" dirty="0"/>
                  <a:t>The </a:t>
                </a:r>
                <a:r>
                  <a:rPr lang="en-US" sz="1100" dirty="0" smtClean="0"/>
                  <a:t>Animators </a:t>
                </a:r>
                <a14:m>
                  <m:oMath xmlns:m="http://schemas.openxmlformats.org/officeDocument/2006/math">
                    <m:groupChr>
                      <m:groupChrPr>
                        <m:chr m:val="↔"/>
                        <m:vertJc m:val="bot"/>
                        <m:ctrlPr>
                          <a:rPr lang="en-US" sz="1100" i="1" smtClean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fr-BE" sz="11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sz="1100" i="1">
                            <a:latin typeface="Cambria Math" panose="02040503050406030204" pitchFamily="18" charset="0"/>
                          </a:rPr>
                          <m:t>𝑜𝑢𝑝𝑙𝑒𝑑</m:t>
                        </m:r>
                      </m:e>
                    </m:groupChr>
                  </m:oMath>
                </a14:m>
                <a:r>
                  <a:rPr lang="en-US" sz="1100" dirty="0" smtClean="0"/>
                  <a:t> MT Language (i.e. </a:t>
                </a:r>
                <a:r>
                  <a:rPr lang="en-US" sz="1100" dirty="0" err="1" smtClean="0"/>
                  <a:t>Kermeta</a:t>
                </a:r>
                <a:r>
                  <a:rPr lang="en-US" sz="1100" dirty="0" smtClean="0"/>
                  <a:t> </a:t>
                </a:r>
                <a:r>
                  <a:rPr lang="en-US" sz="1100" dirty="0"/>
                  <a:t>and </a:t>
                </a:r>
                <a:r>
                  <a:rPr lang="en-US" sz="1100" dirty="0" err="1"/>
                  <a:t>Xtend</a:t>
                </a:r>
                <a:r>
                  <a:rPr lang="en-US" sz="1100" dirty="0" smtClean="0"/>
                  <a:t>)</a:t>
                </a:r>
                <a:endParaRPr lang="en-US" sz="1100" dirty="0"/>
              </a:p>
              <a:p>
                <a:pPr marL="628650" lvl="1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1100" dirty="0"/>
                  <a:t>SYNC </a:t>
                </a:r>
                <a:r>
                  <a:rPr lang="en-US" sz="1100" dirty="0" smtClean="0"/>
                  <a:t>based </a:t>
                </a:r>
                <a:r>
                  <a:rPr lang="en-US" sz="1100" dirty="0"/>
                  <a:t>on Execution Engine </a:t>
                </a:r>
                <a:r>
                  <a:rPr lang="en-US" sz="1100" i="1" dirty="0" smtClean="0"/>
                  <a:t>breakpoints</a:t>
                </a:r>
                <a:r>
                  <a:rPr lang="en-US" sz="1100" dirty="0"/>
                  <a:t>.</a:t>
                </a:r>
              </a:p>
              <a:p>
                <a:pPr marL="342900" indent="-342900">
                  <a:lnSpc>
                    <a:spcPct val="150000"/>
                  </a:lnSpc>
                  <a:buFont typeface="Wingdings" panose="05000000000000000000" pitchFamily="2" charset="2"/>
                  <a:buChar char="q"/>
                </a:pPr>
                <a:r>
                  <a:rPr lang="en-US" sz="1200" dirty="0" smtClean="0">
                    <a:solidFill>
                      <a:srgbClr val="0000CC"/>
                    </a:solidFill>
                  </a:rPr>
                  <a:t> </a:t>
                </a:r>
                <a:r>
                  <a:rPr lang="en-US" sz="1200" b="1" dirty="0" err="1" smtClean="0">
                    <a:solidFill>
                      <a:srgbClr val="0000CC"/>
                    </a:solidFill>
                  </a:rPr>
                  <a:t>AtoMPM</a:t>
                </a:r>
                <a:endParaRPr lang="en-US" sz="1200" b="1" dirty="0" smtClean="0">
                  <a:solidFill>
                    <a:srgbClr val="0000CC"/>
                  </a:solidFill>
                </a:endParaRPr>
              </a:p>
              <a:p>
                <a:pPr marL="800100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1100" dirty="0"/>
                  <a:t>DSL frameworks integrates debugging </a:t>
                </a:r>
                <a:r>
                  <a:rPr lang="en-US" sz="1100" dirty="0" smtClean="0"/>
                  <a:t>&amp; </a:t>
                </a:r>
                <a:r>
                  <a:rPr lang="en-US" sz="1100" dirty="0"/>
                  <a:t>MA</a:t>
                </a:r>
                <a:r>
                  <a:rPr lang="en-US" sz="1100" dirty="0" smtClean="0"/>
                  <a:t>.</a:t>
                </a:r>
              </a:p>
              <a:p>
                <a:pPr marL="800100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1100" dirty="0" smtClean="0"/>
                  <a:t>MT </a:t>
                </a:r>
                <a:r>
                  <a:rPr lang="en-US" sz="1100" dirty="0"/>
                  <a:t>rules </a:t>
                </a:r>
                <a:r>
                  <a:rPr lang="en-US" sz="1100" dirty="0" smtClean="0"/>
                  <a:t>expressed by a CS  </a:t>
                </a:r>
                <a:r>
                  <a:rPr lang="en-US" sz="1100" dirty="0" smtClean="0">
                    <a:latin typeface="Cambria" panose="02040503050406030204" pitchFamily="18" charset="0"/>
                    <a:ea typeface="Cambria" panose="02040503050406030204" pitchFamily="18" charset="0"/>
                  </a:rPr>
                  <a:t>⟹ </a:t>
                </a:r>
                <a:r>
                  <a:rPr lang="en-US" sz="1100" b="1" dirty="0" smtClean="0"/>
                  <a:t>MT </a:t>
                </a:r>
                <a:r>
                  <a:rPr lang="en-US" sz="1100" b="1" dirty="0"/>
                  <a:t>S</a:t>
                </a:r>
                <a:r>
                  <a:rPr lang="en-US" sz="1100" b="1" dirty="0" smtClean="0"/>
                  <a:t>pecification </a:t>
                </a:r>
                <a14:m>
                  <m:oMath xmlns:m="http://schemas.openxmlformats.org/officeDocument/2006/math">
                    <m:groupChr>
                      <m:groupChrPr>
                        <m:chr m:val="↔"/>
                        <m:vertJc m:val="bot"/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fr-BE" sz="12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fr-BE" sz="1200" b="0" i="1" smtClean="0">
                            <a:latin typeface="Cambria Math" panose="02040503050406030204" pitchFamily="18" charset="0"/>
                          </a:rPr>
                          <m:t>    </m:t>
                        </m:r>
                        <m:r>
                          <a:rPr lang="fr-BE" sz="1200" b="0" i="1" smtClean="0">
                            <a:latin typeface="Cambria Math" panose="02040503050406030204" pitchFamily="18" charset="0"/>
                          </a:rPr>
                          <m:t>𝐺𝑎𝑝𝑒</m:t>
                        </m:r>
                        <m:r>
                          <a:rPr lang="fr-BE" sz="1200" b="0" i="1" smtClean="0">
                            <a:latin typeface="Cambria Math" panose="02040503050406030204" pitchFamily="18" charset="0"/>
                          </a:rPr>
                          <m:t>     </m:t>
                        </m:r>
                      </m:e>
                    </m:groupChr>
                  </m:oMath>
                </a14:m>
                <a:r>
                  <a:rPr lang="en-US" sz="1100" dirty="0"/>
                  <a:t> </a:t>
                </a:r>
                <a:r>
                  <a:rPr lang="en-US" sz="1100" b="1" dirty="0" smtClean="0"/>
                  <a:t>MA</a:t>
                </a:r>
              </a:p>
              <a:p>
                <a:pPr marL="342900" indent="-342900">
                  <a:lnSpc>
                    <a:spcPct val="150000"/>
                  </a:lnSpc>
                  <a:buFont typeface="Wingdings" panose="05000000000000000000" pitchFamily="2" charset="2"/>
                  <a:buChar char="q"/>
                </a:pPr>
                <a:r>
                  <a:rPr lang="en-US" sz="1200" b="1" dirty="0">
                    <a:solidFill>
                      <a:srgbClr val="0000CC"/>
                    </a:solidFill>
                  </a:rPr>
                  <a:t>Finite State Machines and Petri </a:t>
                </a:r>
                <a:r>
                  <a:rPr lang="en-US" sz="1200" b="1" dirty="0" smtClean="0">
                    <a:solidFill>
                      <a:srgbClr val="0000CC"/>
                    </a:solidFill>
                  </a:rPr>
                  <a:t>Nets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1100" dirty="0"/>
                  <a:t>N</a:t>
                </a:r>
                <a:r>
                  <a:rPr lang="en-US" sz="1100" dirty="0" smtClean="0"/>
                  <a:t>ative </a:t>
                </a:r>
                <a:r>
                  <a:rPr lang="en-US" sz="1100" dirty="0"/>
                  <a:t>graphical representations </a:t>
                </a:r>
                <a:r>
                  <a:rPr lang="en-US" sz="1100" dirty="0" smtClean="0"/>
                  <a:t>oﬀer </a:t>
                </a:r>
                <a:r>
                  <a:rPr lang="en-US" sz="1100" dirty="0"/>
                  <a:t>animators </a:t>
                </a:r>
                <a:endParaRPr lang="en-US" sz="1100" dirty="0" smtClean="0"/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1100" dirty="0" smtClean="0"/>
                  <a:t>MT </a:t>
                </a:r>
                <a:r>
                  <a:rPr lang="en-US" sz="1100" dirty="0"/>
                  <a:t>is directly expressed using the visual </a:t>
                </a:r>
                <a:r>
                  <a:rPr lang="en-US" sz="1100" dirty="0" smtClean="0"/>
                  <a:t>representation 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1100" dirty="0" smtClean="0"/>
                  <a:t>MT execution </a:t>
                </a:r>
                <a:r>
                  <a:rPr lang="en-US" sz="1100" dirty="0"/>
                  <a:t>is simply </a:t>
                </a:r>
                <a:r>
                  <a:rPr lang="en-US" sz="1100" b="1" i="1" dirty="0"/>
                  <a:t>rendered</a:t>
                </a:r>
                <a:r>
                  <a:rPr lang="en-US" sz="1100" dirty="0"/>
                  <a:t> </a:t>
                </a:r>
                <a:r>
                  <a:rPr lang="en-US" sz="1100" dirty="0" smtClean="0"/>
                  <a:t>visually</a:t>
                </a:r>
              </a:p>
              <a:p>
                <a:pPr marL="171450" indent="-171450">
                  <a:lnSpc>
                    <a:spcPct val="150000"/>
                  </a:lnSpc>
                  <a:buFont typeface="Wingdings" panose="05000000000000000000" pitchFamily="2" charset="2"/>
                  <a:buChar char="q"/>
                </a:pPr>
                <a:r>
                  <a:rPr lang="en-US" sz="1200" b="1" dirty="0">
                    <a:solidFill>
                      <a:srgbClr val="0000CC"/>
                    </a:solidFill>
                  </a:rPr>
                  <a:t> </a:t>
                </a:r>
                <a:r>
                  <a:rPr lang="en-US" sz="1200" b="1" dirty="0" smtClean="0">
                    <a:solidFill>
                      <a:srgbClr val="0000CC"/>
                    </a:solidFill>
                  </a:rPr>
                  <a:t>  </a:t>
                </a:r>
                <a:r>
                  <a:rPr lang="en-US" sz="1200" b="1" dirty="0" err="1" smtClean="0">
                    <a:solidFill>
                      <a:srgbClr val="0000CC"/>
                    </a:solidFill>
                  </a:rPr>
                  <a:t>ProB</a:t>
                </a:r>
                <a:endParaRPr lang="en-US" sz="1200" b="1" dirty="0" smtClean="0">
                  <a:solidFill>
                    <a:srgbClr val="0000CC"/>
                  </a:solidFill>
                </a:endParaRPr>
              </a:p>
              <a:p>
                <a:pPr marL="800100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1100" dirty="0" smtClean="0"/>
                  <a:t>MA is defined through a Translational Semantics</a:t>
                </a:r>
              </a:p>
              <a:p>
                <a:pPr marL="800100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1100" dirty="0" smtClean="0">
                    <a:solidFill>
                      <a:srgbClr val="000000"/>
                    </a:solidFill>
                    <a:latin typeface="LinBiolinumTI"/>
                  </a:rPr>
                  <a:t>MA </a:t>
                </a:r>
                <a:r>
                  <a:rPr lang="en-US" sz="1100" i="1" dirty="0" smtClean="0">
                    <a:solidFill>
                      <a:srgbClr val="000000"/>
                    </a:solidFill>
                    <a:latin typeface="LinBiolinumTI"/>
                  </a:rPr>
                  <a:t>enhanced diagnosis, </a:t>
                </a:r>
                <a:r>
                  <a:rPr lang="en-US" sz="1100" dirty="0" smtClean="0">
                    <a:solidFill>
                      <a:srgbClr val="000000"/>
                    </a:solidFill>
                    <a:latin typeface="LinLibertineT"/>
                  </a:rPr>
                  <a:t>e.g</a:t>
                </a:r>
                <a:r>
                  <a:rPr lang="en-US" sz="1100" dirty="0">
                    <a:solidFill>
                      <a:srgbClr val="000000"/>
                    </a:solidFill>
                    <a:latin typeface="LinLibertineT"/>
                  </a:rPr>
                  <a:t>. </a:t>
                </a:r>
                <a:r>
                  <a:rPr lang="en-US" sz="1100" i="1" dirty="0">
                    <a:solidFill>
                      <a:srgbClr val="000000"/>
                    </a:solidFill>
                    <a:latin typeface="LinLibertineT"/>
                  </a:rPr>
                  <a:t>appear </a:t>
                </a:r>
                <a:r>
                  <a:rPr lang="en-US" sz="1100" i="1" dirty="0" smtClean="0">
                    <a:solidFill>
                      <a:srgbClr val="000000"/>
                    </a:solidFill>
                    <a:latin typeface="LinLibertineT"/>
                  </a:rPr>
                  <a:t>deadlock</a:t>
                </a:r>
                <a:endParaRPr lang="en-US" sz="1100" i="1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124" y="2061344"/>
                <a:ext cx="8064896" cy="44640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4" descr="C:\Documents and Settings\Administrateur\Local Settings\Temporary Internet Files\Content.IE5\S8RAMQET\MCj04339410000[1]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288093"/>
            <a:ext cx="645432" cy="472236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849319" y="1732657"/>
            <a:ext cx="100219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/>
              <a:t>MA Designer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849319" y="1300430"/>
            <a:ext cx="6319706" cy="659417"/>
          </a:xfrm>
          <a:prstGeom prst="rect">
            <a:avLst/>
          </a:prstGeom>
          <a:noFill/>
          <a:ln w="28575" cmpd="dbl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1800" b="1" dirty="0" smtClean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DSL </a:t>
            </a:r>
            <a:r>
              <a:rPr lang="en-US" sz="1800" b="1" dirty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Tools </a:t>
            </a:r>
            <a:r>
              <a:rPr lang="en-US" sz="18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perform </a:t>
            </a:r>
            <a:r>
              <a:rPr lang="en-US" sz="18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 alongside </a:t>
            </a:r>
            <a:r>
              <a:rPr lang="en-US" sz="18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 </a:t>
            </a:r>
            <a:r>
              <a:rPr lang="en-US" sz="18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MT</a:t>
            </a:r>
            <a:endParaRPr lang="en-US" sz="18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136" y="3184690"/>
            <a:ext cx="582572" cy="316318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0757" y="4099230"/>
            <a:ext cx="825459" cy="337882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5323" y="2151483"/>
            <a:ext cx="504869" cy="413421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2889" y="5206292"/>
            <a:ext cx="721319" cy="454956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4834" y="6091023"/>
            <a:ext cx="699374" cy="218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885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Identified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dirty="0" err="1">
                <a:latin typeface="Arial" panose="020B0604020202020204" pitchFamily="34" charset="0"/>
                <a:cs typeface="Arial" panose="020B0604020202020204" pitchFamily="34" charset="0"/>
              </a:rPr>
              <a:t>Limits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14" name="TextBox 44"/>
          <p:cNvSpPr txBox="1"/>
          <p:nvPr/>
        </p:nvSpPr>
        <p:spPr>
          <a:xfrm>
            <a:off x="508658" y="1337381"/>
            <a:ext cx="8635342" cy="40780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2" indent="-342900" defTabSz="4572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prstClr val="black"/>
                </a:solidFill>
                <a:latin typeface="Arial" panose="020B0604020202020204" pitchFamily="34" charset="0"/>
                <a:ea typeface="Times" charset="0"/>
                <a:cs typeface="Arial" panose="020B0604020202020204" pitchFamily="34" charset="0"/>
              </a:rPr>
              <a:t>Variety of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DSL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graphical CS 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and MT Specification</a:t>
            </a:r>
            <a:endParaRPr lang="en-US" dirty="0" smtClean="0">
              <a:solidFill>
                <a:prstClr val="black"/>
              </a:solidFill>
              <a:latin typeface="Arial" panose="020B0604020202020204" pitchFamily="34" charset="0"/>
              <a:ea typeface="Times" charset="0"/>
              <a:cs typeface="Arial" panose="020B0604020202020204" pitchFamily="34" charset="0"/>
            </a:endParaRPr>
          </a:p>
          <a:p>
            <a:pPr marL="1257300" lvl="2" indent="-342900" defTabSz="4572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fr-FR" sz="1400" dirty="0" err="1" smtClean="0">
                <a:solidFill>
                  <a:prstClr val="black"/>
                </a:solidFill>
                <a:latin typeface="Arial" panose="020B0604020202020204" pitchFamily="34" charset="0"/>
                <a:ea typeface="Times" charset="0"/>
                <a:cs typeface="Arial" panose="020B0604020202020204" pitchFamily="34" charset="0"/>
              </a:rPr>
              <a:t>Mapping</a:t>
            </a:r>
            <a:r>
              <a:rPr lang="fr-FR" sz="1400" dirty="0" smtClean="0">
                <a:solidFill>
                  <a:prstClr val="black"/>
                </a:solidFill>
                <a:latin typeface="Arial" panose="020B0604020202020204" pitchFamily="34" charset="0"/>
                <a:ea typeface="Times" charset="0"/>
                <a:cs typeface="Arial" panose="020B0604020202020204" pitchFamily="34" charset="0"/>
              </a:rPr>
              <a:t> AS</a:t>
            </a:r>
            <a:r>
              <a:rPr lang="fr-FR" sz="1400" dirty="0" smtClean="0">
                <a:solidFill>
                  <a:prstClr val="black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2</a:t>
            </a:r>
            <a:r>
              <a:rPr lang="fr-FR" sz="1400" dirty="0" smtClean="0">
                <a:solidFill>
                  <a:prstClr val="black"/>
                </a:solidFill>
                <a:latin typeface="Arial" panose="020B0604020202020204" pitchFamily="34" charset="0"/>
                <a:ea typeface="Times" charset="0"/>
                <a:cs typeface="Arial" panose="020B0604020202020204" pitchFamily="34" charset="0"/>
              </a:rPr>
              <a:t>CS </a:t>
            </a:r>
            <a:r>
              <a:rPr lang="fr-FR" sz="1400" dirty="0" err="1" smtClean="0">
                <a:solidFill>
                  <a:prstClr val="black"/>
                </a:solidFill>
                <a:latin typeface="Arial" panose="020B0604020202020204" pitchFamily="34" charset="0"/>
                <a:ea typeface="Times" charset="0"/>
                <a:cs typeface="Arial" panose="020B0604020202020204" pitchFamily="34" charset="0"/>
              </a:rPr>
              <a:t>is</a:t>
            </a:r>
            <a:r>
              <a:rPr lang="fr-FR" sz="1400" dirty="0" smtClean="0">
                <a:solidFill>
                  <a:prstClr val="black"/>
                </a:solidFill>
                <a:latin typeface="Arial" panose="020B0604020202020204" pitchFamily="34" charset="0"/>
                <a:ea typeface="Times" charset="0"/>
                <a:cs typeface="Arial" panose="020B0604020202020204" pitchFamily="34" charset="0"/>
              </a:rPr>
              <a:t> </a:t>
            </a:r>
            <a:r>
              <a:rPr lang="fr-FR" sz="1400" dirty="0" err="1" smtClean="0">
                <a:solidFill>
                  <a:prstClr val="black"/>
                </a:solidFill>
                <a:latin typeface="Arial" panose="020B0604020202020204" pitchFamily="34" charset="0"/>
                <a:ea typeface="Times" charset="0"/>
                <a:cs typeface="Arial" panose="020B0604020202020204" pitchFamily="34" charset="0"/>
              </a:rPr>
              <a:t>hidden</a:t>
            </a:r>
            <a:r>
              <a:rPr lang="fr-FR" sz="1400" dirty="0" smtClean="0">
                <a:solidFill>
                  <a:prstClr val="black"/>
                </a:solidFill>
                <a:latin typeface="Arial" panose="020B0604020202020204" pitchFamily="34" charset="0"/>
                <a:ea typeface="Times" charset="0"/>
                <a:cs typeface="Arial" panose="020B0604020202020204" pitchFamily="34" charset="0"/>
              </a:rPr>
              <a:t> and </a:t>
            </a:r>
            <a:r>
              <a:rPr lang="en-US" sz="1400" dirty="0" smtClean="0">
                <a:solidFill>
                  <a:prstClr val="black"/>
                </a:solidFill>
                <a:latin typeface="Arial" panose="020B0604020202020204" pitchFamily="34" charset="0"/>
                <a:ea typeface="Times" charset="0"/>
                <a:cs typeface="Arial" panose="020B0604020202020204" pitchFamily="34" charset="0"/>
              </a:rPr>
              <a:t>provided </a:t>
            </a: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ea typeface="Times" charset="0"/>
                <a:cs typeface="Arial" panose="020B0604020202020204" pitchFamily="34" charset="0"/>
              </a:rPr>
              <a:t>as a black-box </a:t>
            </a:r>
            <a:endParaRPr lang="en-US" sz="1400" dirty="0" smtClean="0">
              <a:solidFill>
                <a:prstClr val="black"/>
              </a:solidFill>
              <a:latin typeface="Arial" panose="020B0604020202020204" pitchFamily="34" charset="0"/>
              <a:ea typeface="Times" charset="0"/>
              <a:cs typeface="Arial" panose="020B0604020202020204" pitchFamily="34" charset="0"/>
            </a:endParaRPr>
          </a:p>
          <a:p>
            <a:pPr marL="1257300" lvl="2" indent="-342900" defTabSz="4572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400" dirty="0" smtClean="0">
                <a:solidFill>
                  <a:prstClr val="black"/>
                </a:solidFill>
                <a:latin typeface="Arial" panose="020B0604020202020204" pitchFamily="34" charset="0"/>
                <a:ea typeface="Times" charset="0"/>
                <a:cs typeface="Arial" panose="020B0604020202020204" pitchFamily="34" charset="0"/>
              </a:rPr>
              <a:t>Lack </a:t>
            </a: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ea typeface="Times" charset="0"/>
                <a:cs typeface="Arial" panose="020B0604020202020204" pitchFamily="34" charset="0"/>
              </a:rPr>
              <a:t>ﬂexibility in the MA </a:t>
            </a:r>
            <a:r>
              <a:rPr lang="en-US" sz="1400" dirty="0" smtClean="0">
                <a:solidFill>
                  <a:prstClr val="black"/>
                </a:solidFill>
                <a:latin typeface="Arial" panose="020B0604020202020204" pitchFamily="34" charset="0"/>
                <a:ea typeface="Times" charset="0"/>
                <a:cs typeface="Arial" panose="020B0604020202020204" pitchFamily="34" charset="0"/>
              </a:rPr>
              <a:t>specification</a:t>
            </a:r>
          </a:p>
          <a:p>
            <a:pPr marL="1257300" lvl="2" indent="-342900" defTabSz="4572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400" dirty="0"/>
              <a:t>Formalism not directly manipulate MM’s </a:t>
            </a:r>
            <a:r>
              <a:rPr lang="en-US" sz="1400" dirty="0" smtClean="0"/>
              <a:t>features</a:t>
            </a:r>
          </a:p>
          <a:p>
            <a:pPr marL="1257300" lvl="2" indent="-342900" defTabSz="4572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400" dirty="0" smtClean="0">
                <a:solidFill>
                  <a:prstClr val="black"/>
                </a:solidFill>
                <a:latin typeface="Arial" panose="020B0604020202020204" pitchFamily="34" charset="0"/>
                <a:ea typeface="Times" charset="0"/>
                <a:cs typeface="Arial" panose="020B0604020202020204" pitchFamily="34" charset="0"/>
              </a:rPr>
              <a:t>Layout algorithms </a:t>
            </a: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ea typeface="Times" charset="0"/>
                <a:cs typeface="Arial" panose="020B0604020202020204" pitchFamily="34" charset="0"/>
              </a:rPr>
              <a:t>are not </a:t>
            </a:r>
            <a:r>
              <a:rPr lang="en-US" sz="1400" dirty="0" smtClean="0">
                <a:solidFill>
                  <a:prstClr val="black"/>
                </a:solidFill>
                <a:latin typeface="Arial" panose="020B0604020202020204" pitchFamily="34" charset="0"/>
                <a:ea typeface="Times" charset="0"/>
                <a:cs typeface="Arial" panose="020B0604020202020204" pitchFamily="34" charset="0"/>
              </a:rPr>
              <a:t>supported</a:t>
            </a:r>
            <a:endParaRPr lang="fr-FR" sz="1400" dirty="0" smtClean="0">
              <a:solidFill>
                <a:prstClr val="black"/>
              </a:solidFill>
              <a:latin typeface="Arial" panose="020B0604020202020204" pitchFamily="34" charset="0"/>
              <a:ea typeface="Times" charset="0"/>
              <a:cs typeface="Arial" panose="020B0604020202020204" pitchFamily="34" charset="0"/>
            </a:endParaRPr>
          </a:p>
          <a:p>
            <a:pPr lvl="1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srgbClr val="C00000"/>
                </a:solidFill>
                <a:latin typeface="Times" charset="0"/>
                <a:ea typeface="Times" charset="0"/>
                <a:cs typeface="Times" charset="0"/>
                <a:sym typeface="Wingdings"/>
              </a:rPr>
              <a:t>	</a:t>
            </a:r>
            <a:r>
              <a:rPr lang="en-US" sz="1600" dirty="0">
                <a:solidFill>
                  <a:srgbClr val="C00000"/>
                </a:solidFill>
                <a:latin typeface="Arial" panose="020B0604020202020204" pitchFamily="34" charset="0"/>
                <a:ea typeface="Times" charset="0"/>
                <a:cs typeface="Arial" panose="020B0604020202020204" pitchFamily="34" charset="0"/>
                <a:sym typeface="Wingdings"/>
              </a:rPr>
              <a:t> </a:t>
            </a:r>
            <a:r>
              <a:rPr lang="fr-FR" sz="1600" dirty="0" err="1" smtClean="0">
                <a:solidFill>
                  <a:srgbClr val="C00000"/>
                </a:solidFill>
                <a:latin typeface="Arial" panose="020B0604020202020204" pitchFamily="34" charset="0"/>
                <a:ea typeface="Times" charset="0"/>
                <a:cs typeface="Arial" panose="020B0604020202020204" pitchFamily="34" charset="0"/>
              </a:rPr>
              <a:t>Generalizing</a:t>
            </a:r>
            <a:r>
              <a:rPr lang="fr-FR" sz="1600" dirty="0" smtClean="0">
                <a:solidFill>
                  <a:srgbClr val="C00000"/>
                </a:solidFill>
                <a:latin typeface="Arial" panose="020B0604020202020204" pitchFamily="34" charset="0"/>
                <a:ea typeface="Times" charset="0"/>
                <a:cs typeface="Arial" panose="020B0604020202020204" pitchFamily="34" charset="0"/>
              </a:rPr>
              <a:t> a </a:t>
            </a:r>
            <a:r>
              <a:rPr lang="en-US" sz="1600" dirty="0" smtClean="0">
                <a:solidFill>
                  <a:srgbClr val="C00000"/>
                </a:solidFill>
                <a:latin typeface="Arial" panose="020B0604020202020204" pitchFamily="34" charset="0"/>
                <a:ea typeface="Times" charset="0"/>
                <a:cs typeface="Arial" panose="020B0604020202020204" pitchFamily="34" charset="0"/>
                <a:sym typeface="Wingdings"/>
              </a:rPr>
              <a:t>MA is </a:t>
            </a:r>
            <a:r>
              <a:rPr lang="en-US" sz="1600" dirty="0">
                <a:solidFill>
                  <a:srgbClr val="C00000"/>
                </a:solidFill>
                <a:latin typeface="Arial" panose="020B0604020202020204" pitchFamily="34" charset="0"/>
                <a:ea typeface="Times" charset="0"/>
                <a:cs typeface="Arial" panose="020B0604020202020204" pitchFamily="34" charset="0"/>
                <a:sym typeface="Wingdings"/>
              </a:rPr>
              <a:t>difficult ! </a:t>
            </a:r>
            <a:endParaRPr lang="en-US" sz="1800" dirty="0" smtClean="0">
              <a:solidFill>
                <a:prstClr val="black"/>
              </a:solidFill>
              <a:latin typeface="Arial" panose="020B0604020202020204" pitchFamily="34" charset="0"/>
              <a:ea typeface="Times" charset="0"/>
              <a:cs typeface="Arial" panose="020B0604020202020204" pitchFamily="34" charset="0"/>
            </a:endParaRPr>
          </a:p>
          <a:p>
            <a:pPr marL="800100" lvl="2" indent="-342900">
              <a:buFont typeface="Wingdings" panose="05000000000000000000" pitchFamily="2" charset="2"/>
              <a:buChar char="§"/>
            </a:pPr>
            <a:r>
              <a:rPr lang="en-US" b="1" dirty="0" smtClean="0">
                <a:solidFill>
                  <a:prstClr val="black"/>
                </a:solidFill>
                <a:latin typeface="Arial" panose="020B0604020202020204" pitchFamily="34" charset="0"/>
                <a:ea typeface="Times" charset="0"/>
                <a:cs typeface="Arial" panose="020B0604020202020204" pitchFamily="34" charset="0"/>
              </a:rPr>
              <a:t>In </a:t>
            </a:r>
            <a:r>
              <a:rPr lang="en-US" b="1" dirty="0">
                <a:solidFill>
                  <a:prstClr val="black"/>
                </a:solidFill>
                <a:latin typeface="Arial" panose="020B0604020202020204" pitchFamily="34" charset="0"/>
                <a:ea typeface="Times" charset="0"/>
                <a:cs typeface="Arial" panose="020B0604020202020204" pitchFamily="34" charset="0"/>
              </a:rPr>
              <a:t>case of </a:t>
            </a:r>
            <a:r>
              <a:rPr lang="en-US" b="1" dirty="0" smtClean="0">
                <a:solidFill>
                  <a:prstClr val="black"/>
                </a:solidFill>
                <a:latin typeface="Arial" panose="020B0604020202020204" pitchFamily="34" charset="0"/>
                <a:ea typeface="Times" charset="0"/>
                <a:cs typeface="Arial" panose="020B0604020202020204" pitchFamily="34" charset="0"/>
              </a:rPr>
              <a:t>hard-coding own </a:t>
            </a:r>
            <a:r>
              <a:rPr lang="en-US" b="1" dirty="0">
                <a:solidFill>
                  <a:prstClr val="black"/>
                </a:solidFill>
                <a:latin typeface="Arial" panose="020B0604020202020204" pitchFamily="34" charset="0"/>
                <a:ea typeface="Times" charset="0"/>
                <a:cs typeface="Arial" panose="020B0604020202020204" pitchFamily="34" charset="0"/>
              </a:rPr>
              <a:t>MA</a:t>
            </a:r>
            <a:r>
              <a:rPr lang="en-US" b="1" dirty="0" smtClean="0">
                <a:solidFill>
                  <a:prstClr val="black"/>
                </a:solidFill>
                <a:latin typeface="Arial" panose="020B0604020202020204" pitchFamily="34" charset="0"/>
                <a:ea typeface="Times" charset="0"/>
                <a:cs typeface="Arial" panose="020B0604020202020204" pitchFamily="34" charset="0"/>
              </a:rPr>
              <a:t> </a:t>
            </a:r>
            <a:endParaRPr lang="en-US" b="1" dirty="0">
              <a:solidFill>
                <a:prstClr val="black"/>
              </a:solidFill>
              <a:latin typeface="Arial" panose="020B0604020202020204" pitchFamily="34" charset="0"/>
              <a:ea typeface="Times" charset="0"/>
              <a:cs typeface="Arial" panose="020B0604020202020204" pitchFamily="34" charset="0"/>
            </a:endParaRPr>
          </a:p>
          <a:p>
            <a:pPr marL="1257300" lvl="3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ea typeface="Times" charset="0"/>
                <a:cs typeface="Arial" panose="020B0604020202020204" pitchFamily="34" charset="0"/>
              </a:rPr>
              <a:t>Redesigning  from scratch is </a:t>
            </a:r>
            <a:r>
              <a:rPr lang="en-US" sz="1400" dirty="0">
                <a:solidFill>
                  <a:srgbClr val="C00000"/>
                </a:solidFill>
                <a:latin typeface="Arial" panose="020B0604020202020204" pitchFamily="34" charset="0"/>
                <a:ea typeface="Times" charset="0"/>
                <a:cs typeface="Arial" panose="020B0604020202020204" pitchFamily="34" charset="0"/>
              </a:rPr>
              <a:t>tedious and time consuming</a:t>
            </a:r>
          </a:p>
          <a:p>
            <a:pPr marL="1257300" lvl="3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ea typeface="Times" charset="0"/>
                <a:cs typeface="Arial" panose="020B0604020202020204" pitchFamily="34" charset="0"/>
              </a:rPr>
              <a:t>Requiring a </a:t>
            </a:r>
            <a:r>
              <a:rPr lang="en-US" sz="1400" dirty="0">
                <a:solidFill>
                  <a:srgbClr val="C00000"/>
                </a:solidFill>
                <a:latin typeface="Arial" panose="020B0604020202020204" pitchFamily="34" charset="0"/>
                <a:ea typeface="Times" charset="0"/>
                <a:cs typeface="Arial" panose="020B0604020202020204" pitchFamily="34" charset="0"/>
              </a:rPr>
              <a:t>good background </a:t>
            </a: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ea typeface="Times" charset="0"/>
                <a:cs typeface="Arial" panose="020B0604020202020204" pitchFamily="34" charset="0"/>
              </a:rPr>
              <a:t>and maintained by the MA engineer</a:t>
            </a:r>
          </a:p>
          <a:p>
            <a:pPr marL="1200150" lvl="3" indent="-285750">
              <a:lnSpc>
                <a:spcPct val="150000"/>
              </a:lnSpc>
              <a:buFont typeface="Wingdings" panose="05000000000000000000" pitchFamily="2" charset="2"/>
              <a:buChar char="è"/>
            </a:pPr>
            <a:r>
              <a:rPr lang="en-US" sz="1400" dirty="0" smtClean="0">
                <a:solidFill>
                  <a:srgbClr val="C00000"/>
                </a:solidFill>
                <a:latin typeface="Arial" panose="020B0604020202020204" pitchFamily="34" charset="0"/>
                <a:ea typeface="Times" charset="0"/>
                <a:cs typeface="Arial" panose="020B0604020202020204" pitchFamily="34" charset="0"/>
              </a:rPr>
              <a:t> Lack </a:t>
            </a:r>
            <a:r>
              <a:rPr lang="en-US" sz="1400" dirty="0">
                <a:solidFill>
                  <a:srgbClr val="C00000"/>
                </a:solidFill>
                <a:latin typeface="Arial" panose="020B0604020202020204" pitchFamily="34" charset="0"/>
                <a:ea typeface="Times" charset="0"/>
                <a:cs typeface="Arial" panose="020B0604020202020204" pitchFamily="34" charset="0"/>
              </a:rPr>
              <a:t>of MA units across </a:t>
            </a:r>
            <a:r>
              <a:rPr lang="en-US" sz="1400" dirty="0" smtClean="0">
                <a:solidFill>
                  <a:srgbClr val="C00000"/>
                </a:solidFill>
                <a:latin typeface="Arial" panose="020B0604020202020204" pitchFamily="34" charset="0"/>
                <a:ea typeface="Times" charset="0"/>
                <a:cs typeface="Arial" panose="020B0604020202020204" pitchFamily="34" charset="0"/>
              </a:rPr>
              <a:t>DSLs</a:t>
            </a:r>
          </a:p>
          <a:p>
            <a:pPr marL="800100" lvl="2" indent="-342900" defTabSz="4572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b="1" dirty="0" smtClean="0">
                <a:solidFill>
                  <a:prstClr val="black"/>
                </a:solidFill>
                <a:latin typeface="Arial" panose="020B0604020202020204" pitchFamily="34" charset="0"/>
                <a:ea typeface="Times" charset="0"/>
                <a:cs typeface="Arial" panose="020B0604020202020204" pitchFamily="34" charset="0"/>
              </a:rPr>
              <a:t>MTs </a:t>
            </a:r>
            <a:r>
              <a:rPr lang="en-US" b="1" dirty="0">
                <a:solidFill>
                  <a:prstClr val="black"/>
                </a:solidFill>
                <a:latin typeface="Arial" panose="020B0604020202020204" pitchFamily="34" charset="0"/>
                <a:ea typeface="Times" charset="0"/>
                <a:cs typeface="Arial" panose="020B0604020202020204" pitchFamily="34" charset="0"/>
              </a:rPr>
              <a:t>are likely specified independently of any </a:t>
            </a:r>
            <a:r>
              <a:rPr lang="en-US" b="1" dirty="0" smtClean="0">
                <a:solidFill>
                  <a:prstClr val="black"/>
                </a:solidFill>
                <a:latin typeface="Arial" panose="020B0604020202020204" pitchFamily="34" charset="0"/>
                <a:ea typeface="Times" charset="0"/>
                <a:cs typeface="Arial" panose="020B0604020202020204" pitchFamily="34" charset="0"/>
              </a:rPr>
              <a:t>MA</a:t>
            </a:r>
          </a:p>
          <a:p>
            <a:pPr marL="1257300" lvl="3" indent="-342900" defTabSz="4572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prstClr val="black"/>
                </a:solidFill>
                <a:latin typeface="Arial" panose="020B0604020202020204" pitchFamily="34" charset="0"/>
                <a:ea typeface="Times" charset="0"/>
                <a:cs typeface="Arial" panose="020B0604020202020204" pitchFamily="34" charset="0"/>
              </a:rPr>
              <a:t>MA must match the MT specificities </a:t>
            </a:r>
            <a:endParaRPr lang="en-US" sz="1600" b="1" dirty="0" smtClean="0">
              <a:solidFill>
                <a:prstClr val="black"/>
              </a:solidFill>
              <a:latin typeface="Arial" panose="020B0604020202020204" pitchFamily="34" charset="0"/>
              <a:ea typeface="Times" charset="0"/>
              <a:cs typeface="Arial" panose="020B0604020202020204" pitchFamily="34" charset="0"/>
            </a:endParaRPr>
          </a:p>
          <a:p>
            <a:pPr marL="457200" lvl="2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1600" dirty="0" smtClean="0">
                <a:solidFill>
                  <a:srgbClr val="C00000"/>
                </a:solidFill>
                <a:latin typeface="Arial" panose="020B0604020202020204" pitchFamily="34" charset="0"/>
                <a:ea typeface="Times" charset="0"/>
                <a:cs typeface="Arial" panose="020B0604020202020204" pitchFamily="34" charset="0"/>
                <a:sym typeface="Wingdings"/>
              </a:rPr>
              <a:t>          </a:t>
            </a:r>
            <a:r>
              <a:rPr lang="en-US" sz="1600" dirty="0" smtClean="0">
                <a:solidFill>
                  <a:srgbClr val="C00000"/>
                </a:solidFill>
                <a:latin typeface="Arial" panose="020B0604020202020204" pitchFamily="34" charset="0"/>
                <a:ea typeface="Times" charset="0"/>
                <a:cs typeface="Arial" panose="020B0604020202020204" pitchFamily="34" charset="0"/>
              </a:rPr>
              <a:t>Gap</a:t>
            </a:r>
            <a:r>
              <a:rPr lang="en-US" sz="1600" dirty="0">
                <a:solidFill>
                  <a:srgbClr val="C00000"/>
                </a:solidFill>
                <a:latin typeface="Arial" panose="020B0604020202020204" pitchFamily="34" charset="0"/>
                <a:ea typeface="Times" charset="0"/>
                <a:cs typeface="Arial" panose="020B0604020202020204" pitchFamily="34" charset="0"/>
              </a:rPr>
              <a:t>: </a:t>
            </a:r>
            <a:r>
              <a:rPr lang="en-US" sz="1600" dirty="0" smtClean="0">
                <a:solidFill>
                  <a:srgbClr val="C00000"/>
                </a:solidFill>
                <a:latin typeface="Arial" panose="020B0604020202020204" pitchFamily="34" charset="0"/>
                <a:ea typeface="Times" charset="0"/>
                <a:cs typeface="Arial" panose="020B0604020202020204" pitchFamily="34" charset="0"/>
              </a:rPr>
              <a:t>MT Engine / MA Engine</a:t>
            </a:r>
            <a:endParaRPr lang="en-US" sz="1600" dirty="0">
              <a:solidFill>
                <a:srgbClr val="C00000"/>
              </a:solidFill>
              <a:latin typeface="Arial" panose="020B0604020202020204" pitchFamily="34" charset="0"/>
              <a:ea typeface="Times" charset="0"/>
              <a:cs typeface="Arial" panose="020B0604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187624" y="5729105"/>
            <a:ext cx="6624736" cy="707886"/>
          </a:xfrm>
          <a:prstGeom prst="rect">
            <a:avLst/>
          </a:prstGeom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b="1" dirty="0" smtClean="0">
                <a:solidFill>
                  <a:srgbClr val="FF0000"/>
                </a:solidFill>
              </a:rPr>
              <a:t>             Lack </a:t>
            </a:r>
            <a:r>
              <a:rPr lang="en-US" b="1" dirty="0">
                <a:solidFill>
                  <a:srgbClr val="FF0000"/>
                </a:solidFill>
              </a:rPr>
              <a:t>ﬂexibility </a:t>
            </a:r>
            <a:r>
              <a:rPr lang="en-US" dirty="0"/>
              <a:t>in the MA specification, and </a:t>
            </a:r>
            <a:r>
              <a:rPr lang="en-US" b="1" dirty="0">
                <a:solidFill>
                  <a:srgbClr val="FF0000"/>
                </a:solidFill>
              </a:rPr>
              <a:t>reuse of MA units </a:t>
            </a:r>
            <a:r>
              <a:rPr lang="en-US" dirty="0"/>
              <a:t>across </a:t>
            </a:r>
            <a:r>
              <a:rPr lang="en-US" dirty="0" smtClean="0"/>
              <a:t>DSLs</a:t>
            </a:r>
            <a:endParaRPr lang="en-US" dirty="0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680" y="5817744"/>
            <a:ext cx="508025" cy="602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039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Our Vision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8</a:t>
            </a:r>
            <a:endParaRPr lang="en-US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5856" y="2924944"/>
            <a:ext cx="4277791" cy="604866"/>
          </a:xfrm>
          <a:prstGeom prst="rect">
            <a:avLst/>
          </a:prstGeom>
        </p:spPr>
      </p:pic>
      <p:pic>
        <p:nvPicPr>
          <p:cNvPr id="6" name="Image 21">
            <a:extLst>
              <a:ext uri="{FF2B5EF4-FFF2-40B4-BE49-F238E27FC236}">
                <a16:creationId xmlns:a16="http://schemas.microsoft.com/office/drawing/2014/main" id="{71A723FB-ADE3-4EF3-8C4D-009EFD0231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225" y="1958886"/>
            <a:ext cx="524879" cy="1224571"/>
          </a:xfrm>
          <a:prstGeom prst="rect">
            <a:avLst/>
          </a:prstGeom>
        </p:spPr>
      </p:pic>
      <p:sp>
        <p:nvSpPr>
          <p:cNvPr id="3" name="Flèche droite 2"/>
          <p:cNvSpPr/>
          <p:nvPr/>
        </p:nvSpPr>
        <p:spPr>
          <a:xfrm>
            <a:off x="1014289" y="2462942"/>
            <a:ext cx="216024" cy="216024"/>
          </a:xfrm>
          <a:prstGeom prst="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à coins arrondis 9"/>
          <p:cNvSpPr/>
          <p:nvPr/>
        </p:nvSpPr>
        <p:spPr>
          <a:xfrm>
            <a:off x="1281498" y="1958886"/>
            <a:ext cx="1037431" cy="1224136"/>
          </a:xfrm>
          <a:prstGeom prst="roundRect">
            <a:avLst>
              <a:gd name="adj" fmla="val 10246"/>
            </a:avLst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400" spc="10" dirty="0">
                <a:solidFill>
                  <a:schemeClr val="bg1"/>
                </a:solidFill>
                <a:latin typeface="Courier New"/>
                <a:ea typeface="ＭＳ Ｐゴシック" charset="0"/>
                <a:cs typeface="Courier New"/>
              </a:rPr>
              <a:t>Animation</a:t>
            </a:r>
          </a:p>
          <a:p>
            <a:pPr algn="ctr"/>
            <a:r>
              <a:rPr lang="en-US" sz="1400" spc="10" dirty="0">
                <a:solidFill>
                  <a:schemeClr val="bg1"/>
                </a:solidFill>
                <a:latin typeface="Courier New"/>
                <a:ea typeface="ＭＳ Ｐゴシック" charset="0"/>
                <a:cs typeface="Courier New"/>
              </a:rPr>
              <a:t>Engine</a:t>
            </a:r>
          </a:p>
          <a:p>
            <a:pPr algn="ctr"/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07504" y="1362483"/>
            <a:ext cx="9001000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800" b="1" dirty="0" smtClean="0"/>
              <a:t>Fully </a:t>
            </a:r>
            <a:r>
              <a:rPr lang="en-US" sz="1800" b="1" dirty="0"/>
              <a:t>unlock the potential of MA </a:t>
            </a:r>
            <a:r>
              <a:rPr lang="en-US" sz="1800" b="1" dirty="0" smtClean="0"/>
              <a:t>engineering 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1600" dirty="0" smtClean="0"/>
          </a:p>
          <a:p>
            <a:pPr marL="2571750" lvl="5" indent="-285750">
              <a:lnSpc>
                <a:spcPct val="200000"/>
              </a:lnSpc>
              <a:buFont typeface="Wingdings" panose="05000000000000000000" pitchFamily="2" charset="2"/>
              <a:buChar char="à"/>
            </a:pPr>
            <a:r>
              <a:rPr lang="en-US" sz="1600" b="1" dirty="0">
                <a:solidFill>
                  <a:srgbClr val="000000"/>
                </a:solidFill>
                <a:latin typeface="LinLibertineTB"/>
              </a:rPr>
              <a:t>Multi-abstraction, and Reuse </a:t>
            </a:r>
            <a:endParaRPr lang="en-US" sz="1600" b="1" dirty="0" smtClean="0">
              <a:solidFill>
                <a:srgbClr val="000000"/>
              </a:solidFill>
              <a:latin typeface="LinLibertineTB"/>
            </a:endParaRPr>
          </a:p>
          <a:p>
            <a:pPr marL="2571750" lvl="5" indent="-285750">
              <a:lnSpc>
                <a:spcPct val="200000"/>
              </a:lnSpc>
              <a:buFont typeface="Wingdings" panose="05000000000000000000" pitchFamily="2" charset="2"/>
              <a:buChar char="à"/>
            </a:pPr>
            <a:r>
              <a:rPr lang="en-US" sz="1600" b="1" dirty="0" smtClean="0">
                <a:solidFill>
                  <a:srgbClr val="000000"/>
                </a:solidFill>
                <a:latin typeface="LinLibertineTB"/>
              </a:rPr>
              <a:t>N:N  Mapping</a:t>
            </a:r>
            <a:r>
              <a:rPr lang="en-US" sz="1600" b="1" dirty="0">
                <a:solidFill>
                  <a:srgbClr val="000000"/>
                </a:solidFill>
                <a:latin typeface="LinLibertineTB"/>
              </a:rPr>
              <a:t>: Transformation (TU) and Animation (AU) Units</a:t>
            </a:r>
          </a:p>
          <a:p>
            <a:pPr marL="742950" lvl="1" indent="-285750">
              <a:buFont typeface="Wingdings" panose="05000000000000000000" pitchFamily="2" charset="2"/>
              <a:buChar char="à"/>
            </a:pPr>
            <a:endParaRPr lang="fr-BE" sz="1600" b="1" dirty="0">
              <a:solidFill>
                <a:srgbClr val="000000"/>
              </a:solidFill>
              <a:latin typeface="LinLibertineTB"/>
            </a:endParaRPr>
          </a:p>
          <a:p>
            <a:endParaRPr lang="en-US" sz="1800" b="1" dirty="0" smtClean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1800" b="1" dirty="0"/>
              <a:t>But what can we benefit </a:t>
            </a:r>
            <a:r>
              <a:rPr lang="en-US" sz="1800" b="1" dirty="0" smtClean="0"/>
              <a:t>?</a:t>
            </a: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UT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is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directly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mapped to UA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Flexibility: A single UT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to be visualized in multiple MA (Taking into account the heterogeneity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of MA)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MA expressed  as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declarative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way</a:t>
            </a: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fr-BE" sz="1400" dirty="0" err="1" smtClean="0">
                <a:solidFill>
                  <a:prstClr val="black"/>
                </a:solidFill>
              </a:rPr>
              <a:t>Synchronizing</a:t>
            </a:r>
            <a:r>
              <a:rPr lang="fr-BE" sz="1400" dirty="0" smtClean="0">
                <a:solidFill>
                  <a:prstClr val="black"/>
                </a:solidFill>
              </a:rPr>
              <a:t> </a:t>
            </a:r>
            <a:r>
              <a:rPr lang="en-US" sz="1400" dirty="0">
                <a:solidFill>
                  <a:prstClr val="black"/>
                </a:solidFill>
              </a:rPr>
              <a:t>Execution Engines of MTL and </a:t>
            </a:r>
            <a:r>
              <a:rPr lang="en-US" sz="1400" dirty="0" smtClean="0">
                <a:solidFill>
                  <a:prstClr val="black"/>
                </a:solidFill>
              </a:rPr>
              <a:t>MA</a:t>
            </a: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Connectivity with external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tools</a:t>
            </a:r>
            <a:endParaRPr lang="en-US" sz="12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6721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Our Vision</a:t>
            </a:r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9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451692" y="1369238"/>
            <a:ext cx="7704856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Goal: </a:t>
            </a: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Towards 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the </a:t>
            </a: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Systematic Engineering 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of </a:t>
            </a: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Model </a:t>
            </a:r>
            <a:r>
              <a:rPr lang="en-US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kumimoji="0" lang="en-US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nimators</a:t>
            </a: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rPr>
              <a:t> </a:t>
            </a:r>
          </a:p>
          <a:p>
            <a:pPr marL="342900" indent="-342900" algn="ctr">
              <a:buFont typeface="Wingdings" panose="05000000000000000000" pitchFamily="2" charset="2"/>
              <a:buChar char="à"/>
              <a:defRPr/>
            </a:pPr>
            <a:r>
              <a:rPr lang="en-US" sz="1600" u="sng" dirty="0">
                <a:solidFill>
                  <a:srgbClr val="000000"/>
                </a:solidFill>
                <a:latin typeface="LinLibertineT"/>
              </a:rPr>
              <a:t>Reusable</a:t>
            </a:r>
            <a:r>
              <a:rPr lang="en-US" sz="1600" dirty="0">
                <a:solidFill>
                  <a:srgbClr val="000000"/>
                </a:solidFill>
                <a:latin typeface="LinLibertineT"/>
              </a:rPr>
              <a:t> and </a:t>
            </a:r>
            <a:r>
              <a:rPr lang="en-US" sz="1600" u="sng" dirty="0">
                <a:solidFill>
                  <a:srgbClr val="000000"/>
                </a:solidFill>
                <a:latin typeface="LinLibertineT"/>
              </a:rPr>
              <a:t>flexible</a:t>
            </a:r>
            <a:r>
              <a:rPr lang="en-US" sz="1600" dirty="0">
                <a:solidFill>
                  <a:srgbClr val="000000"/>
                </a:solidFill>
                <a:latin typeface="LinLibertineT"/>
              </a:rPr>
              <a:t> components for designing </a:t>
            </a:r>
            <a:r>
              <a:rPr lang="en-US" sz="1600" b="1" dirty="0">
                <a:solidFill>
                  <a:srgbClr val="000000"/>
                </a:solidFill>
                <a:latin typeface="LinLibertineT"/>
              </a:rPr>
              <a:t>MA </a:t>
            </a:r>
            <a:r>
              <a:rPr lang="en-US" sz="1600" b="1" dirty="0" smtClean="0">
                <a:solidFill>
                  <a:srgbClr val="000000"/>
                </a:solidFill>
                <a:latin typeface="LinLibertineT"/>
              </a:rPr>
              <a:t>Tools</a:t>
            </a:r>
          </a:p>
          <a:p>
            <a:pPr marL="342900" indent="-342900" algn="ctr">
              <a:buFont typeface="Wingdings" panose="05000000000000000000" pitchFamily="2" charset="2"/>
              <a:buChar char="à"/>
              <a:defRPr/>
            </a:pPr>
            <a:endParaRPr lang="fr-FR" sz="1600" b="1" dirty="0" smtClean="0">
              <a:solidFill>
                <a:srgbClr val="000000"/>
              </a:solidFill>
              <a:latin typeface="LinLibertineT"/>
            </a:endParaRPr>
          </a:p>
          <a:p>
            <a:pPr marL="342900" indent="-342900" algn="ctr">
              <a:buFont typeface="Wingdings" panose="05000000000000000000" pitchFamily="2" charset="2"/>
              <a:buChar char="à"/>
              <a:defRPr/>
            </a:pPr>
            <a:endParaRPr lang="fr-FR" sz="1600" b="1" dirty="0">
              <a:solidFill>
                <a:srgbClr val="000000"/>
              </a:solidFill>
              <a:latin typeface="LinLibertineT"/>
            </a:endParaRPr>
          </a:p>
          <a:p>
            <a:pPr marL="342900" indent="-342900" algn="ctr">
              <a:buFont typeface="Wingdings" panose="05000000000000000000" pitchFamily="2" charset="2"/>
              <a:buChar char="à"/>
              <a:defRPr/>
            </a:pPr>
            <a:endParaRPr lang="fr-FR" sz="1600" b="1" dirty="0">
              <a:solidFill>
                <a:srgbClr val="000000"/>
              </a:solidFill>
              <a:latin typeface="LinLibertineT"/>
            </a:endParaRPr>
          </a:p>
          <a:p>
            <a:pPr marL="342900" lvl="0" indent="-342900">
              <a:buFont typeface="Wingdings" panose="05000000000000000000" pitchFamily="2" charset="2"/>
              <a:buChar char="q"/>
              <a:defRPr/>
            </a:pPr>
            <a:r>
              <a:rPr lang="en-US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Key Challenges: </a:t>
            </a:r>
            <a:endParaRPr lang="en-US" sz="2800" b="1" dirty="0">
              <a:solidFill>
                <a:prstClr val="black"/>
              </a:solidFill>
            </a:endParaRPr>
          </a:p>
          <a:p>
            <a:pPr marL="1028700" lvl="1" indent="-571500">
              <a:lnSpc>
                <a:spcPct val="250000"/>
              </a:lnSpc>
              <a:buFont typeface="+mj-lt"/>
              <a:buAutoNum type="romanLcPeriod"/>
              <a:defRPr/>
            </a:pPr>
            <a:r>
              <a:rPr lang="en-US" sz="1800" cap="small" dirty="0"/>
              <a:t>E</a:t>
            </a:r>
            <a:r>
              <a:rPr lang="en-US" sz="1600" dirty="0">
                <a:solidFill>
                  <a:prstClr val="black"/>
                </a:solidFill>
              </a:rPr>
              <a:t>xplicitly define CS for easily expressing MA;</a:t>
            </a:r>
            <a:r>
              <a:rPr lang="en-US" dirty="0">
                <a:solidFill>
                  <a:prstClr val="black"/>
                </a:solidFill>
              </a:rPr>
              <a:t> </a:t>
            </a:r>
          </a:p>
          <a:p>
            <a:pPr marL="1028700" lvl="1" indent="-571500">
              <a:lnSpc>
                <a:spcPct val="250000"/>
              </a:lnSpc>
              <a:buFont typeface="+mj-lt"/>
              <a:buAutoNum type="romanLcPeriod"/>
              <a:defRPr/>
            </a:pPr>
            <a:r>
              <a:rPr lang="en-US" sz="1800" cap="small" dirty="0"/>
              <a:t>B</a:t>
            </a:r>
            <a:r>
              <a:rPr lang="en-US" sz="1600" dirty="0">
                <a:solidFill>
                  <a:prstClr val="black"/>
                </a:solidFill>
              </a:rPr>
              <a:t>uild an MA language to express AU in a compositional way, </a:t>
            </a:r>
          </a:p>
          <a:p>
            <a:pPr marL="1028700" lvl="1" indent="-571500">
              <a:lnSpc>
                <a:spcPct val="250000"/>
              </a:lnSpc>
              <a:buFont typeface="+mj-lt"/>
              <a:buAutoNum type="romanLcPeriod"/>
              <a:defRPr/>
            </a:pPr>
            <a:r>
              <a:rPr lang="en-US" sz="1800" cap="small" dirty="0"/>
              <a:t>E</a:t>
            </a:r>
            <a:r>
              <a:rPr lang="en-US" sz="1600" dirty="0">
                <a:solidFill>
                  <a:prstClr val="black"/>
                </a:solidFill>
              </a:rPr>
              <a:t>xplicitly relate MA units with their transformation counterparts</a:t>
            </a:r>
            <a:endParaRPr lang="en-US" sz="2800" b="1" dirty="0">
              <a:solidFill>
                <a:prstClr val="black"/>
              </a:solidFill>
            </a:endParaRPr>
          </a:p>
          <a:p>
            <a:pPr marL="342900" marR="0" lvl="0" indent="-34290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à"/>
              <a:tabLst/>
              <a:defRPr/>
            </a:pPr>
            <a:endParaRPr kumimoji="0" lang="en-US" sz="1600" b="1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charset="0"/>
              <a:cs typeface="Arial" panose="020B0604020202020204" pitchFamily="34" charset="0"/>
            </a:endParaRPr>
          </a:p>
          <a:p>
            <a:pPr marR="0" lvl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charset="0"/>
              <a:cs typeface="Arial" panose="020B0604020202020204" pitchFamily="34" charset="0"/>
            </a:endParaRPr>
          </a:p>
        </p:txBody>
      </p:sp>
      <p:sp>
        <p:nvSpPr>
          <p:cNvPr id="15" name="Ellipse 14"/>
          <p:cNvSpPr/>
          <p:nvPr/>
        </p:nvSpPr>
        <p:spPr>
          <a:xfrm>
            <a:off x="6372400" y="2060848"/>
            <a:ext cx="1800000" cy="1808262"/>
          </a:xfrm>
          <a:prstGeom prst="ellipse">
            <a:avLst/>
          </a:prstGeom>
          <a:noFill/>
          <a:ln w="57150" cmpd="dbl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600" b="1" dirty="0"/>
          </a:p>
        </p:txBody>
      </p:sp>
      <p:sp>
        <p:nvSpPr>
          <p:cNvPr id="17" name="Ellipse 16"/>
          <p:cNvSpPr/>
          <p:nvPr/>
        </p:nvSpPr>
        <p:spPr>
          <a:xfrm>
            <a:off x="7632256" y="3342143"/>
            <a:ext cx="504000" cy="50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800" dirty="0">
                <a:solidFill>
                  <a:srgbClr val="000000"/>
                </a:solidFill>
                <a:latin typeface="LinLibertineT"/>
                <a:ea typeface="ＭＳ Ｐゴシック" charset="0"/>
              </a:rPr>
              <a:t>MA </a:t>
            </a:r>
            <a:r>
              <a:rPr lang="en-US" sz="800" dirty="0" err="1" smtClean="0">
                <a:solidFill>
                  <a:srgbClr val="000000"/>
                </a:solidFill>
                <a:latin typeface="LinLibertineT"/>
                <a:ea typeface="ＭＳ Ｐゴシック" charset="0"/>
              </a:rPr>
              <a:t>Specifc-ation</a:t>
            </a:r>
            <a:endParaRPr lang="en-US" sz="600" b="1" dirty="0"/>
          </a:p>
        </p:txBody>
      </p:sp>
      <p:sp>
        <p:nvSpPr>
          <p:cNvPr id="19" name="Ellipse 18"/>
          <p:cNvSpPr/>
          <p:nvPr/>
        </p:nvSpPr>
        <p:spPr>
          <a:xfrm>
            <a:off x="6373570" y="2167864"/>
            <a:ext cx="504000" cy="504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700" b="1" dirty="0"/>
          </a:p>
        </p:txBody>
      </p:sp>
      <p:cxnSp>
        <p:nvCxnSpPr>
          <p:cNvPr id="21" name="Connecteur droit 20"/>
          <p:cNvCxnSpPr/>
          <p:nvPr/>
        </p:nvCxnSpPr>
        <p:spPr>
          <a:xfrm flipH="1">
            <a:off x="6660232" y="2671864"/>
            <a:ext cx="0" cy="670279"/>
          </a:xfrm>
          <a:prstGeom prst="line">
            <a:avLst/>
          </a:prstGeom>
          <a:noFill/>
          <a:ln w="57150" cmpd="dbl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22" name="Connecteur droit 21"/>
          <p:cNvCxnSpPr/>
          <p:nvPr/>
        </p:nvCxnSpPr>
        <p:spPr>
          <a:xfrm flipH="1">
            <a:off x="7884256" y="2661812"/>
            <a:ext cx="0" cy="670279"/>
          </a:xfrm>
          <a:prstGeom prst="line">
            <a:avLst/>
          </a:prstGeom>
          <a:noFill/>
          <a:ln w="57150" cmpd="dbl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23" name="Connecteur droit 22"/>
          <p:cNvCxnSpPr/>
          <p:nvPr/>
        </p:nvCxnSpPr>
        <p:spPr>
          <a:xfrm>
            <a:off x="6804336" y="3594143"/>
            <a:ext cx="828000" cy="0"/>
          </a:xfrm>
          <a:prstGeom prst="line">
            <a:avLst/>
          </a:prstGeom>
          <a:noFill/>
          <a:ln w="57150" cmpd="dbl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26" name="Connecteur droit 25"/>
          <p:cNvCxnSpPr/>
          <p:nvPr/>
        </p:nvCxnSpPr>
        <p:spPr>
          <a:xfrm>
            <a:off x="6876256" y="2348880"/>
            <a:ext cx="756000" cy="0"/>
          </a:xfrm>
          <a:prstGeom prst="line">
            <a:avLst/>
          </a:prstGeom>
          <a:noFill/>
          <a:ln w="57150" cmpd="dbl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27" name="Connecteur droit 26"/>
          <p:cNvCxnSpPr/>
          <p:nvPr/>
        </p:nvCxnSpPr>
        <p:spPr>
          <a:xfrm flipV="1">
            <a:off x="6768646" y="2593994"/>
            <a:ext cx="901499" cy="821958"/>
          </a:xfrm>
          <a:prstGeom prst="line">
            <a:avLst/>
          </a:prstGeom>
          <a:noFill/>
          <a:ln w="57150" cmpd="dbl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31" name="Connecteur droit 30"/>
          <p:cNvCxnSpPr>
            <a:stCxn id="17" idx="1"/>
            <a:endCxn id="19" idx="5"/>
          </p:cNvCxnSpPr>
          <p:nvPr/>
        </p:nvCxnSpPr>
        <p:spPr>
          <a:xfrm flipH="1" flipV="1">
            <a:off x="6803761" y="2598055"/>
            <a:ext cx="902304" cy="817897"/>
          </a:xfrm>
          <a:prstGeom prst="line">
            <a:avLst/>
          </a:prstGeom>
          <a:noFill/>
          <a:ln w="57150" cmpd="dbl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34" name="Ellipse 33"/>
          <p:cNvSpPr/>
          <p:nvPr/>
        </p:nvSpPr>
        <p:spPr>
          <a:xfrm>
            <a:off x="6876256" y="2600952"/>
            <a:ext cx="756000" cy="756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900" b="1" dirty="0"/>
          </a:p>
        </p:txBody>
      </p:sp>
      <p:sp>
        <p:nvSpPr>
          <p:cNvPr id="35" name="Ellipse 34"/>
          <p:cNvSpPr/>
          <p:nvPr/>
        </p:nvSpPr>
        <p:spPr>
          <a:xfrm>
            <a:off x="7596336" y="2163803"/>
            <a:ext cx="504000" cy="50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800" dirty="0">
                <a:solidFill>
                  <a:srgbClr val="000000"/>
                </a:solidFill>
                <a:latin typeface="LinLibertineT"/>
                <a:ea typeface="ＭＳ Ｐゴシック" charset="0"/>
              </a:rPr>
              <a:t>MA </a:t>
            </a:r>
            <a:r>
              <a:rPr lang="en-US" sz="800" dirty="0" smtClean="0">
                <a:solidFill>
                  <a:srgbClr val="000000"/>
                </a:solidFill>
                <a:latin typeface="LinLibertineT"/>
                <a:ea typeface="ＭＳ Ｐゴシック" charset="0"/>
              </a:rPr>
              <a:t>Engine</a:t>
            </a:r>
            <a:endParaRPr lang="en-US" sz="600" b="1" dirty="0"/>
          </a:p>
        </p:txBody>
      </p:sp>
      <p:sp>
        <p:nvSpPr>
          <p:cNvPr id="36" name="Ellipse 35"/>
          <p:cNvSpPr/>
          <p:nvPr/>
        </p:nvSpPr>
        <p:spPr>
          <a:xfrm>
            <a:off x="6338455" y="3342143"/>
            <a:ext cx="504000" cy="5040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700" dirty="0" smtClean="0">
                <a:solidFill>
                  <a:srgbClr val="000000"/>
                </a:solidFill>
                <a:latin typeface="LinLibertineT"/>
                <a:ea typeface="ＭＳ Ｐゴシック" charset="0"/>
              </a:rPr>
              <a:t>Model Transformation</a:t>
            </a:r>
            <a:endParaRPr lang="en-US" sz="700" dirty="0"/>
          </a:p>
        </p:txBody>
      </p:sp>
      <p:sp>
        <p:nvSpPr>
          <p:cNvPr id="38" name="Rectangle 37"/>
          <p:cNvSpPr/>
          <p:nvPr/>
        </p:nvSpPr>
        <p:spPr>
          <a:xfrm>
            <a:off x="6263178" y="2226350"/>
            <a:ext cx="71817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800" dirty="0">
                <a:solidFill>
                  <a:srgbClr val="000000"/>
                </a:solidFill>
                <a:latin typeface="LinLibertineT"/>
              </a:rPr>
              <a:t>Concrete Syntax </a:t>
            </a:r>
            <a:endParaRPr lang="en-US" sz="800" dirty="0"/>
          </a:p>
        </p:txBody>
      </p:sp>
      <p:sp>
        <p:nvSpPr>
          <p:cNvPr id="43" name="Arc 42"/>
          <p:cNvSpPr/>
          <p:nvPr/>
        </p:nvSpPr>
        <p:spPr>
          <a:xfrm rot="2637834">
            <a:off x="8029341" y="2670530"/>
            <a:ext cx="189735" cy="1368000"/>
          </a:xfrm>
          <a:prstGeom prst="arc">
            <a:avLst>
              <a:gd name="adj1" fmla="val 16200000"/>
              <a:gd name="adj2" fmla="val 2982949"/>
            </a:avLst>
          </a:prstGeom>
          <a:ln w="63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Arc 44"/>
          <p:cNvSpPr/>
          <p:nvPr/>
        </p:nvSpPr>
        <p:spPr>
          <a:xfrm rot="1768322">
            <a:off x="7973569" y="2512913"/>
            <a:ext cx="864000" cy="288032"/>
          </a:xfrm>
          <a:prstGeom prst="arc">
            <a:avLst>
              <a:gd name="adj1" fmla="val 11409462"/>
              <a:gd name="adj2" fmla="val 19276021"/>
            </a:avLst>
          </a:prstGeom>
          <a:ln w="6350">
            <a:solidFill>
              <a:schemeClr val="tx1"/>
            </a:solidFill>
            <a:headEnd type="triangl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8300783" y="2600952"/>
            <a:ext cx="7184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700" dirty="0">
                <a:solidFill>
                  <a:srgbClr val="000000"/>
                </a:solidFill>
                <a:latin typeface="LinLibertineT"/>
              </a:rPr>
              <a:t>Core </a:t>
            </a:r>
            <a:endParaRPr lang="en-US" sz="700" dirty="0" smtClean="0">
              <a:solidFill>
                <a:srgbClr val="000000"/>
              </a:solidFill>
              <a:latin typeface="LinLibertineT"/>
            </a:endParaRPr>
          </a:p>
          <a:p>
            <a:pPr algn="ctr"/>
            <a:r>
              <a:rPr lang="en-US" sz="700" dirty="0" smtClean="0">
                <a:solidFill>
                  <a:srgbClr val="000000"/>
                </a:solidFill>
                <a:latin typeface="LinLibertineT"/>
              </a:rPr>
              <a:t>Components </a:t>
            </a:r>
            <a:endParaRPr lang="en-US" sz="700" dirty="0">
              <a:solidFill>
                <a:srgbClr val="000000"/>
              </a:solidFill>
              <a:latin typeface="LinLibertineT"/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6982537" y="2749981"/>
            <a:ext cx="561372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100" b="1" dirty="0">
                <a:solidFill>
                  <a:srgbClr val="000000"/>
                </a:solidFill>
                <a:latin typeface="LinLibertineT"/>
              </a:rPr>
              <a:t>MA </a:t>
            </a:r>
            <a:endParaRPr lang="en-US" sz="1100" b="1" dirty="0" smtClean="0">
              <a:solidFill>
                <a:srgbClr val="000000"/>
              </a:solidFill>
              <a:latin typeface="LinLibertineT"/>
            </a:endParaRPr>
          </a:p>
          <a:p>
            <a:pPr algn="ctr"/>
            <a:r>
              <a:rPr lang="en-US" sz="1100" b="1" dirty="0" smtClean="0">
                <a:solidFill>
                  <a:srgbClr val="000000"/>
                </a:solidFill>
                <a:latin typeface="LinLibertineT"/>
              </a:rPr>
              <a:t>Tools</a:t>
            </a:r>
            <a:endParaRPr lang="en-US" sz="1100" b="1" dirty="0"/>
          </a:p>
        </p:txBody>
      </p:sp>
      <p:sp>
        <p:nvSpPr>
          <p:cNvPr id="67" name="ZoneTexte 66"/>
          <p:cNvSpPr txBox="1"/>
          <p:nvPr/>
        </p:nvSpPr>
        <p:spPr>
          <a:xfrm>
            <a:off x="6950907" y="2670823"/>
            <a:ext cx="613741" cy="614161"/>
          </a:xfrm>
          <a:prstGeom prst="rect">
            <a:avLst/>
          </a:prstGeom>
          <a:noFill/>
        </p:spPr>
        <p:txBody>
          <a:bodyPr wrap="square" rtlCol="0">
            <a:prstTxWarp prst="textCircle">
              <a:avLst/>
            </a:prstTxWarp>
            <a:spAutoFit/>
          </a:bodyPr>
          <a:lstStyle/>
          <a:p>
            <a:r>
              <a:rPr lang="en-US" dirty="0"/>
              <a:t> </a:t>
            </a:r>
            <a:r>
              <a:rPr lang="en-US" dirty="0" smtClean="0"/>
              <a:t>         possible design primitive  </a:t>
            </a:r>
            <a:r>
              <a:rPr lang="en-US" dirty="0"/>
              <a:t>combinations</a:t>
            </a:r>
          </a:p>
        </p:txBody>
      </p:sp>
      <p:sp>
        <p:nvSpPr>
          <p:cNvPr id="24" name="Arc 23"/>
          <p:cNvSpPr/>
          <p:nvPr/>
        </p:nvSpPr>
        <p:spPr>
          <a:xfrm rot="13200216">
            <a:off x="5960320" y="2724476"/>
            <a:ext cx="864000" cy="288032"/>
          </a:xfrm>
          <a:prstGeom prst="arc">
            <a:avLst>
              <a:gd name="adj1" fmla="val 11409462"/>
              <a:gd name="adj2" fmla="val 19276021"/>
            </a:avLst>
          </a:prstGeom>
          <a:ln w="6350">
            <a:solidFill>
              <a:schemeClr val="tx1"/>
            </a:solidFill>
            <a:headEnd type="triangl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5745769" y="2564904"/>
            <a:ext cx="675185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700" dirty="0" smtClean="0">
                <a:solidFill>
                  <a:srgbClr val="000000"/>
                </a:solidFill>
                <a:latin typeface="LinLibertineT"/>
              </a:rPr>
              <a:t>Relationship</a:t>
            </a:r>
            <a:endParaRPr lang="en-US" sz="700" dirty="0">
              <a:solidFill>
                <a:srgbClr val="000000"/>
              </a:solidFill>
              <a:latin typeface="LinLibertineT"/>
            </a:endParaRPr>
          </a:p>
        </p:txBody>
      </p:sp>
    </p:spTree>
    <p:extLst>
      <p:ext uri="{BB962C8B-B14F-4D97-AF65-F5344CB8AC3E}">
        <p14:creationId xmlns:p14="http://schemas.microsoft.com/office/powerpoint/2010/main" val="3380053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UNamur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hèm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Thèm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Macintosh HD:Applications:Microsoft Office 2004:Modèles:Présentations:Conceptions:Coin jaune</Template>
  <TotalTime>44046</TotalTime>
  <Words>1385</Words>
  <Application>Microsoft Office PowerPoint</Application>
  <PresentationFormat>Affichage à l'écran (4:3)</PresentationFormat>
  <Paragraphs>507</Paragraphs>
  <Slides>29</Slides>
  <Notes>26</Notes>
  <HiddenSlides>0</HiddenSlides>
  <MMClips>0</MMClips>
  <ScaleCrop>false</ScaleCrop>
  <HeadingPairs>
    <vt:vector size="6" baseType="variant">
      <vt:variant>
        <vt:lpstr>Polices utilisées</vt:lpstr>
      </vt:variant>
      <vt:variant>
        <vt:i4>27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29</vt:i4>
      </vt:variant>
    </vt:vector>
  </HeadingPairs>
  <TitlesOfParts>
    <vt:vector size="57" baseType="lpstr">
      <vt:lpstr>ＭＳ Ｐゴシック</vt:lpstr>
      <vt:lpstr>Arial</vt:lpstr>
      <vt:lpstr>Calibri</vt:lpstr>
      <vt:lpstr>Cambria</vt:lpstr>
      <vt:lpstr>Cambria Math</vt:lpstr>
      <vt:lpstr>Centaur</vt:lpstr>
      <vt:lpstr>Consolas</vt:lpstr>
      <vt:lpstr>Courier New</vt:lpstr>
      <vt:lpstr>Ebrima</vt:lpstr>
      <vt:lpstr>Franklin Gothic Book</vt:lpstr>
      <vt:lpstr>Franklin Gothic Demi</vt:lpstr>
      <vt:lpstr>Frutiger LT Std 45 Light</vt:lpstr>
      <vt:lpstr>LinBiolinumTI</vt:lpstr>
      <vt:lpstr>LinLibertineT</vt:lpstr>
      <vt:lpstr>LinLibertineTB</vt:lpstr>
      <vt:lpstr>LinLibertineTBI</vt:lpstr>
      <vt:lpstr>Lucida Sans Unicode</vt:lpstr>
      <vt:lpstr>Nirmala UI</vt:lpstr>
      <vt:lpstr>Segoe UI Symbol</vt:lpstr>
      <vt:lpstr>SFORM9</vt:lpstr>
      <vt:lpstr>SFOTI10</vt:lpstr>
      <vt:lpstr>Times</vt:lpstr>
      <vt:lpstr>Times New Roman</vt:lpstr>
      <vt:lpstr>Times-Roman</vt:lpstr>
      <vt:lpstr>Verdana</vt:lpstr>
      <vt:lpstr>Wingdings</vt:lpstr>
      <vt:lpstr>Wingdings 2</vt:lpstr>
      <vt:lpstr>UNamur</vt:lpstr>
      <vt:lpstr>Présentation PowerPoint</vt:lpstr>
      <vt:lpstr>Agenda</vt:lpstr>
      <vt:lpstr>Motivation &amp; Challenges</vt:lpstr>
      <vt:lpstr>Motivation &amp; Challenges</vt:lpstr>
      <vt:lpstr>Agenda</vt:lpstr>
      <vt:lpstr>Existing AM Tools</vt:lpstr>
      <vt:lpstr>Identified Limits</vt:lpstr>
      <vt:lpstr>Our Vision</vt:lpstr>
      <vt:lpstr>Our Vision</vt:lpstr>
      <vt:lpstr>Agenda</vt:lpstr>
      <vt:lpstr>Présentation PowerPoint</vt:lpstr>
      <vt:lpstr>A DSL for the PacMan game</vt:lpstr>
      <vt:lpstr>A DSL for the PacMan game</vt:lpstr>
      <vt:lpstr>A DSL for Finite-State Machines</vt:lpstr>
      <vt:lpstr>PN: A DSL for Petri Nets  </vt:lpstr>
      <vt:lpstr>Challenges  </vt:lpstr>
      <vt:lpstr>Challenge 1: Concrete Syntax    </vt:lpstr>
      <vt:lpstr>Challenge 2: Model Animation     </vt:lpstr>
      <vt:lpstr>Challenge 3 : Parameterisation of Animation         </vt:lpstr>
      <vt:lpstr>Challenge 3 : Linking AUs and TUs</vt:lpstr>
      <vt:lpstr>Agenda</vt:lpstr>
      <vt:lpstr>Our Proposal</vt:lpstr>
      <vt:lpstr>Revisiting the FSM Overview of our proposal with an example for FSM    </vt:lpstr>
      <vt:lpstr>Revisiting the FSM Overview of our proposal with an example for FSM    </vt:lpstr>
      <vt:lpstr>Reuse UA for PacMan  </vt:lpstr>
      <vt:lpstr>Roadmap Proposal</vt:lpstr>
      <vt:lpstr>Agenda</vt:lpstr>
      <vt:lpstr>Conclusion</vt:lpstr>
      <vt:lpstr>Présentation PowerPoint</vt:lpstr>
    </vt:vector>
  </TitlesOfParts>
  <Company>University of Namur, Belgium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CCES Training Project Ruling</dc:title>
  <dc:creator>Moussa Amrani</dc:creator>
  <cp:keywords>CCES Training Project</cp:keywords>
  <cp:lastModifiedBy>Abdelkader Ouared</cp:lastModifiedBy>
  <cp:revision>2345</cp:revision>
  <cp:lastPrinted>2010-01-15T13:48:56Z</cp:lastPrinted>
  <dcterms:created xsi:type="dcterms:W3CDTF">2003-10-08T07:15:15Z</dcterms:created>
  <dcterms:modified xsi:type="dcterms:W3CDTF">2022-08-01T21:35:01Z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6</vt:i4>
  </property>
</Properties>
</file>